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40"/>
  </p:notesMasterIdLst>
  <p:sldIdLst>
    <p:sldId id="256" r:id="rId2"/>
    <p:sldId id="296" r:id="rId3"/>
    <p:sldId id="258" r:id="rId4"/>
    <p:sldId id="259" r:id="rId5"/>
    <p:sldId id="260" r:id="rId6"/>
    <p:sldId id="303" r:id="rId7"/>
    <p:sldId id="262" r:id="rId8"/>
    <p:sldId id="263" r:id="rId9"/>
    <p:sldId id="278" r:id="rId10"/>
    <p:sldId id="265" r:id="rId11"/>
    <p:sldId id="266" r:id="rId12"/>
    <p:sldId id="267" r:id="rId13"/>
    <p:sldId id="299" r:id="rId14"/>
    <p:sldId id="270" r:id="rId15"/>
    <p:sldId id="271" r:id="rId16"/>
    <p:sldId id="272" r:id="rId17"/>
    <p:sldId id="273" r:id="rId18"/>
    <p:sldId id="274" r:id="rId19"/>
    <p:sldId id="298" r:id="rId20"/>
    <p:sldId id="276" r:id="rId21"/>
    <p:sldId id="277" r:id="rId22"/>
    <p:sldId id="279" r:id="rId23"/>
    <p:sldId id="283" r:id="rId24"/>
    <p:sldId id="284" r:id="rId25"/>
    <p:sldId id="280" r:id="rId26"/>
    <p:sldId id="281" r:id="rId27"/>
    <p:sldId id="285" r:id="rId28"/>
    <p:sldId id="286" r:id="rId29"/>
    <p:sldId id="302" r:id="rId30"/>
    <p:sldId id="287" r:id="rId31"/>
    <p:sldId id="288" r:id="rId32"/>
    <p:sldId id="289" r:id="rId33"/>
    <p:sldId id="290" r:id="rId34"/>
    <p:sldId id="291" r:id="rId35"/>
    <p:sldId id="292" r:id="rId36"/>
    <p:sldId id="293" r:id="rId37"/>
    <p:sldId id="294" r:id="rId38"/>
    <p:sldId id="295" r:id="rId39"/>
  </p:sldIdLst>
  <p:sldSz cx="12192000" cy="6858000"/>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737" autoAdjust="0"/>
  </p:normalViewPr>
  <p:slideViewPr>
    <p:cSldViewPr snapToGrid="0">
      <p:cViewPr varScale="1">
        <p:scale>
          <a:sx n="81" d="100"/>
          <a:sy n="81" d="100"/>
        </p:scale>
        <p:origin x="96"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 name="Shape 3"/>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 name="Shape 4"/>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200" b="0" i="0" u="none" strike="noStrike" cap="none" baseline="0">
                <a:solidFill>
                  <a:schemeClr val="dk1"/>
                </a:solidFill>
                <a:latin typeface="Calibri"/>
                <a:ea typeface="Calibri"/>
                <a:cs typeface="Calibri"/>
                <a:sym typeface="Calibri"/>
              </a:defRPr>
            </a:lvl2pPr>
            <a:lvl3pPr marL="914400" marR="0" indent="0" algn="l" rtl="0">
              <a:spcBef>
                <a:spcPts val="0"/>
              </a:spcBef>
              <a:defRPr sz="1200" b="0" i="0" u="none" strike="noStrike" cap="none" baseline="0">
                <a:solidFill>
                  <a:schemeClr val="dk1"/>
                </a:solidFill>
                <a:latin typeface="Calibri"/>
                <a:ea typeface="Calibri"/>
                <a:cs typeface="Calibri"/>
                <a:sym typeface="Calibri"/>
              </a:defRPr>
            </a:lvl3pPr>
            <a:lvl4pPr marL="1371600" marR="0" indent="0" algn="l" rtl="0">
              <a:spcBef>
                <a:spcPts val="0"/>
              </a:spcBef>
              <a:defRPr sz="1200" b="0" i="0" u="none" strike="noStrike" cap="none" baseline="0">
                <a:solidFill>
                  <a:schemeClr val="dk1"/>
                </a:solidFill>
                <a:latin typeface="Calibri"/>
                <a:ea typeface="Calibri"/>
                <a:cs typeface="Calibri"/>
                <a:sym typeface="Calibri"/>
              </a:defRPr>
            </a:lvl4pPr>
            <a:lvl5pPr marL="1828800" marR="0" indent="0" algn="l" rtl="0">
              <a:spcBef>
                <a:spcPts val="0"/>
              </a:spcBef>
              <a:defRPr sz="1200" b="0" i="0" u="none" strike="noStrike" cap="none" baseline="0">
                <a:solidFill>
                  <a:schemeClr val="dk1"/>
                </a:solidFill>
                <a:latin typeface="Calibri"/>
                <a:ea typeface="Calibri"/>
                <a:cs typeface="Calibri"/>
                <a:sym typeface="Calibri"/>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 name="Shape 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4169398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5" name="Shape 10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06" name="Shape 10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9647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96" name="Shape 1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60571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205" name="Shape 2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06957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484" name="Shape 48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78264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Shape 49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494" name="Shape 49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192434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Shape 50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503" name="Shape 5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56721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Shape 51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513" name="Shape 51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40379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519" name="Shape 51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03880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Shape 52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r>
              <a:rPr lang="en-US" sz="1200" b="0" i="0" u="none" strike="noStrike" kern="1200" cap="none" baseline="0" dirty="0" smtClean="0">
                <a:solidFill>
                  <a:schemeClr val="dk1"/>
                </a:solidFill>
                <a:effectLst/>
                <a:latin typeface="Calibri"/>
                <a:ea typeface="Calibri"/>
                <a:cs typeface="Calibri"/>
                <a:sym typeface="Calibri"/>
              </a:rPr>
              <a:t>As of now, this is the prototype that last year’s team produced. Currently, this structure is over 200 pounds with the component box attached (not pictured). Although It is hard to get a grasp for the size of the structure in the image, the structure is tall enough to where it is considered top heavy and a slight bump or force exerted on the structure will cause it to wobble and shake. This instability directly affects the signal sent by the wave-guide by not allowing the RF signal to travel a direct trajectory. This is obviously not ideal and needs a complete structural redesign to optimize stability and weight. A further point of interest would be to increase the mobility of the prototype. As one can see from the image, there are no options from relocating the structure aside from lifting it however the weight also limits this capability. This limits the ease of calibration for the horns.</a:t>
            </a:r>
            <a:br>
              <a:rPr lang="en-US" sz="1200" b="0" i="0" u="none" strike="noStrike" kern="1200" cap="none" baseline="0" dirty="0" smtClean="0">
                <a:solidFill>
                  <a:schemeClr val="dk1"/>
                </a:solidFill>
                <a:effectLst/>
                <a:latin typeface="Calibri"/>
                <a:ea typeface="Calibri"/>
                <a:cs typeface="Calibri"/>
                <a:sym typeface="Calibri"/>
              </a:rPr>
            </a:br>
            <a:endParaRPr lang="en-US" sz="1200" b="0" i="0" u="none" strike="noStrike" kern="1200" cap="none" baseline="0" dirty="0" smtClean="0">
              <a:solidFill>
                <a:schemeClr val="dk1"/>
              </a:solidFill>
              <a:effectLst/>
              <a:latin typeface="Calibri"/>
              <a:ea typeface="Calibri"/>
              <a:cs typeface="Calibri"/>
              <a:sym typeface="Calibri"/>
            </a:endParaRPr>
          </a:p>
          <a:p>
            <a:r>
              <a:rPr lang="en-US" dirty="0" smtClean="0"/>
              <a:t/>
            </a:r>
            <a:br>
              <a:rPr lang="en-US" dirty="0" smtClean="0"/>
            </a:br>
            <a:endParaRPr lang="en-US" dirty="0"/>
          </a:p>
        </p:txBody>
      </p:sp>
      <p:sp>
        <p:nvSpPr>
          <p:cNvPr id="526" name="Shape 5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92218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Shape 53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Clr>
                <a:schemeClr val="dk1"/>
              </a:buClr>
              <a:buSzPct val="25000"/>
              <a:buFont typeface="Calibri"/>
              <a:buNone/>
            </a:pPr>
            <a:r>
              <a:rPr lang="en-US" sz="1200" b="0" i="0" u="none" strike="noStrike" kern="1200" cap="none" baseline="0" dirty="0" smtClean="0">
                <a:solidFill>
                  <a:schemeClr val="dk1"/>
                </a:solidFill>
                <a:effectLst/>
                <a:latin typeface="Calibri"/>
                <a:ea typeface="Calibri"/>
                <a:cs typeface="Calibri"/>
                <a:sym typeface="Calibri"/>
              </a:rPr>
              <a:t>For the current prototype, the horns sit within a shell and the way to calibrate the horns is through adjusting the rotation and then screwing down the shells to the structure. The flaw with this design is that since the shell must be screwed in place after a desired position has been selected, it is possible that the torque exerted onto the shell by the screw is enough to move the horn from its desired position. This adjusting mechanism must be redesigned to ensure accuracy in the horn placement. Another issue with this design is the shell that houses the horn have to tighten and in some cases are warping and damaging the actual horns, as shown in the image. This warping can also potentially distort the reading from the signal emitted by throwing off the trajectory for the signal. Furthermore, the horn’s must be able to rotate with 2 degrees of freedom azimuth and elevation for both horizontal and vertical arrays. This is optimal because having the ability to adjust the both angles will allow for easier calibration if an object is at a particular point in space relative to the front of the structure.</a:t>
            </a:r>
            <a:endParaRPr lang="en-US" dirty="0"/>
          </a:p>
        </p:txBody>
      </p:sp>
      <p:sp>
        <p:nvSpPr>
          <p:cNvPr id="536" name="Shape 53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64178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Clr>
                <a:schemeClr val="dk1"/>
              </a:buClr>
              <a:buSzPct val="25000"/>
              <a:buFont typeface="Calibri"/>
              <a:buNone/>
            </a:pPr>
            <a:r>
              <a:rPr lang="en-US" sz="1200" b="0" i="0" u="none" strike="noStrike" kern="1200" cap="none" baseline="0" dirty="0" smtClean="0">
                <a:solidFill>
                  <a:schemeClr val="dk1"/>
                </a:solidFill>
                <a:effectLst/>
                <a:latin typeface="Calibri"/>
                <a:ea typeface="Calibri"/>
                <a:cs typeface="Calibri"/>
                <a:sym typeface="Calibri"/>
              </a:rPr>
              <a:t>The current component box, which houses all of the electrical hardware is a block of steel, unnecessarily large and heavy. There is no need for the large size because the electrical components do not take up that much space. For testing purposes the open space will be beneficial but another component box must be designed once the testing of the components is completed and a more minimal and streamline design can be modified to the new structure. The material selection can also vary because the heat generated by the electrical components is not significant enough to limit the design to metal. Other materials can be researched to decrease weight while still maintaining rigidity. In addition, there is no locking mechanism for attaching the component box to the actual structure. Currently, there are two slits on the structure in which the box slides into. This is not ideal since there is nothing aside from gravity securing the box in place. A better securing mechanism would greatly increase the safety and reliability of this design. Lastly, although the open space does make the testing easier, there is still room for improved ergonomics. </a:t>
            </a:r>
            <a:r>
              <a:rPr lang="en-US" dirty="0" smtClean="0"/>
              <a:t/>
            </a:r>
            <a:br>
              <a:rPr lang="en-US" dirty="0" smtClean="0"/>
            </a:br>
            <a:endParaRPr lang="en-US" dirty="0"/>
          </a:p>
        </p:txBody>
      </p:sp>
      <p:sp>
        <p:nvSpPr>
          <p:cNvPr id="546" name="Shape 54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70096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21" name="Shape 12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81702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559" name="Shape 55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587164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Shape 60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605" name="Shape 6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54533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Shape 61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617" name="Shape 61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269218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Shape 56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568" name="Shape 56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56273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Shape 57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579" name="Shape 57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58439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Shape 62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627" name="Shape 62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380918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Shape 63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637" name="Shape 6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135680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519" name="Shape 51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012422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Shape 64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dirty="0"/>
          </a:p>
        </p:txBody>
      </p:sp>
      <p:sp>
        <p:nvSpPr>
          <p:cNvPr id="647" name="Shape 64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52029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Shape 65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657" name="Shape 65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60109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dirty="0"/>
          </a:p>
        </p:txBody>
      </p:sp>
      <p:sp>
        <p:nvSpPr>
          <p:cNvPr id="130" name="Shape 13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968302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Shape 66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666" name="Shape 66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9285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Shape 67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676" name="Shape 6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459692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Shape 68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686" name="Shape 6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030345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Shape 69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695" name="Shape 69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914975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Shape 70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704" name="Shape 70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452444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Shape 71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714" name="Shape 71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072705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Shape 72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724" name="Shape 72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27988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39" name="Shape 1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116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87" name="Shape 18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24139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60" name="Shape 16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88972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69" name="Shape 16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00004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Shape 55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553" name="Shape 5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24561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87" name="Shape 18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06558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p:nvPr/>
        </p:nvSpPr>
        <p:spPr>
          <a:xfrm>
            <a:off x="0" y="6400800"/>
            <a:ext cx="12192000" cy="457200"/>
          </a:xfrm>
          <a:prstGeom prst="rect">
            <a:avLst/>
          </a:prstGeom>
          <a:solidFill>
            <a:schemeClr val="accent2"/>
          </a:solidFill>
          <a:ln>
            <a:noFill/>
          </a:ln>
        </p:spPr>
        <p:txBody>
          <a:bodyPr lIns="91425" tIns="91425" rIns="91425" bIns="91425" anchor="ctr" anchorCtr="0">
            <a:noAutofit/>
          </a:bodyPr>
          <a:lstStyle/>
          <a:p>
            <a:pPr>
              <a:spcBef>
                <a:spcPts val="0"/>
              </a:spcBef>
              <a:buNone/>
            </a:pPr>
            <a:endParaRPr/>
          </a:p>
        </p:txBody>
      </p:sp>
      <p:sp>
        <p:nvSpPr>
          <p:cNvPr id="19" name="Shape 19"/>
          <p:cNvSpPr/>
          <p:nvPr/>
        </p:nvSpPr>
        <p:spPr>
          <a:xfrm>
            <a:off x="0" y="6334316"/>
            <a:ext cx="12192000" cy="66483"/>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20" name="Shape 20"/>
          <p:cNvSpPr txBox="1">
            <a:spLocks noGrp="1"/>
          </p:cNvSpPr>
          <p:nvPr>
            <p:ph type="ctrTitle"/>
          </p:nvPr>
        </p:nvSpPr>
        <p:spPr>
          <a:xfrm>
            <a:off x="1097279" y="758952"/>
            <a:ext cx="10058399" cy="3566159"/>
          </a:xfrm>
          <a:prstGeom prst="rect">
            <a:avLst/>
          </a:prstGeom>
          <a:noFill/>
          <a:ln>
            <a:noFill/>
          </a:ln>
        </p:spPr>
        <p:txBody>
          <a:bodyPr lIns="91425" tIns="91425" rIns="91425" bIns="91425" anchor="b" anchorCtr="0"/>
          <a:lstStyle>
            <a:lvl1pPr marL="0" marR="0" indent="0" algn="l" rtl="0">
              <a:lnSpc>
                <a:spcPct val="85000"/>
              </a:lnSpc>
              <a:spcBef>
                <a:spcPts val="0"/>
              </a:spcBef>
              <a:buClr>
                <a:srgbClr val="262626"/>
              </a:buClr>
              <a:buFont typeface="Calibri"/>
              <a:buNone/>
              <a:defRPr sz="8000" b="0" i="0" u="none" strike="noStrike" cap="none" baseline="0">
                <a:solidFill>
                  <a:srgbClr val="262626"/>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1" name="Shape 21"/>
          <p:cNvSpPr txBox="1">
            <a:spLocks noGrp="1"/>
          </p:cNvSpPr>
          <p:nvPr>
            <p:ph type="subTitle" idx="1"/>
          </p:nvPr>
        </p:nvSpPr>
        <p:spPr>
          <a:xfrm>
            <a:off x="1100050" y="4455621"/>
            <a:ext cx="10058399" cy="1143000"/>
          </a:xfrm>
          <a:prstGeom prst="rect">
            <a:avLst/>
          </a:prstGeom>
          <a:noFill/>
          <a:ln>
            <a:noFill/>
          </a:ln>
        </p:spPr>
        <p:txBody>
          <a:bodyPr lIns="91425" tIns="91425" rIns="91425" bIns="91425" anchor="t" anchorCtr="0"/>
          <a:lstStyle>
            <a:lvl1pPr marL="0" marR="0" indent="0" algn="l" rtl="0">
              <a:lnSpc>
                <a:spcPct val="90000"/>
              </a:lnSpc>
              <a:spcBef>
                <a:spcPts val="1200"/>
              </a:spcBef>
              <a:spcAft>
                <a:spcPts val="200"/>
              </a:spcAft>
              <a:buClr>
                <a:schemeClr val="accent1"/>
              </a:buClr>
              <a:buFont typeface="Calibri"/>
              <a:buNone/>
              <a:defRPr sz="2400" b="0" i="0" u="none" strike="noStrike" cap="none" baseline="0">
                <a:solidFill>
                  <a:schemeClr val="dk2"/>
                </a:solidFill>
                <a:latin typeface="Calibri"/>
                <a:ea typeface="Calibri"/>
                <a:cs typeface="Calibri"/>
                <a:sym typeface="Calibri"/>
              </a:defRPr>
            </a:lvl1pPr>
            <a:lvl2pPr marL="457200" marR="0" indent="0" algn="ctr" rtl="0">
              <a:lnSpc>
                <a:spcPct val="90000"/>
              </a:lnSpc>
              <a:spcBef>
                <a:spcPts val="200"/>
              </a:spcBef>
              <a:spcAft>
                <a:spcPts val="400"/>
              </a:spcAft>
              <a:buClr>
                <a:schemeClr val="accent1"/>
              </a:buClr>
              <a:buFont typeface="Calibri"/>
              <a:buNone/>
              <a:defRPr sz="2400" b="0" i="0" u="none" strike="noStrike" cap="none" baseline="0">
                <a:solidFill>
                  <a:srgbClr val="3F3F3F"/>
                </a:solidFill>
                <a:latin typeface="Calibri"/>
                <a:ea typeface="Calibri"/>
                <a:cs typeface="Calibri"/>
                <a:sym typeface="Calibri"/>
              </a:defRPr>
            </a:lvl2pPr>
            <a:lvl3pPr marL="914400" marR="0" indent="0" algn="ctr" rtl="0">
              <a:lnSpc>
                <a:spcPct val="90000"/>
              </a:lnSpc>
              <a:spcBef>
                <a:spcPts val="200"/>
              </a:spcBef>
              <a:spcAft>
                <a:spcPts val="400"/>
              </a:spcAft>
              <a:buClr>
                <a:schemeClr val="accent1"/>
              </a:buClr>
              <a:buFont typeface="Calibri"/>
              <a:buNone/>
              <a:defRPr sz="2400" b="0" i="0" u="none" strike="noStrike" cap="none" baseline="0">
                <a:solidFill>
                  <a:srgbClr val="3F3F3F"/>
                </a:solidFill>
                <a:latin typeface="Calibri"/>
                <a:ea typeface="Calibri"/>
                <a:cs typeface="Calibri"/>
                <a:sym typeface="Calibri"/>
              </a:defRPr>
            </a:lvl3pPr>
            <a:lvl4pPr marL="1371600" marR="0" indent="0" algn="ctr" rtl="0">
              <a:lnSpc>
                <a:spcPct val="90000"/>
              </a:lnSpc>
              <a:spcBef>
                <a:spcPts val="200"/>
              </a:spcBef>
              <a:spcAft>
                <a:spcPts val="400"/>
              </a:spcAft>
              <a:buClr>
                <a:schemeClr val="accent1"/>
              </a:buClr>
              <a:buFont typeface="Calibri"/>
              <a:buNone/>
              <a:defRPr sz="2000" b="0" i="0" u="none" strike="noStrike" cap="none" baseline="0">
                <a:solidFill>
                  <a:srgbClr val="3F3F3F"/>
                </a:solidFill>
                <a:latin typeface="Calibri"/>
                <a:ea typeface="Calibri"/>
                <a:cs typeface="Calibri"/>
                <a:sym typeface="Calibri"/>
              </a:defRPr>
            </a:lvl4pPr>
            <a:lvl5pPr marL="1828800" marR="0" indent="0" algn="ctr" rtl="0">
              <a:lnSpc>
                <a:spcPct val="90000"/>
              </a:lnSpc>
              <a:spcBef>
                <a:spcPts val="200"/>
              </a:spcBef>
              <a:spcAft>
                <a:spcPts val="400"/>
              </a:spcAft>
              <a:buClr>
                <a:schemeClr val="accent1"/>
              </a:buClr>
              <a:buFont typeface="Calibri"/>
              <a:buNone/>
              <a:defRPr sz="2000" b="0" i="0" u="none" strike="noStrike" cap="none" baseline="0">
                <a:solidFill>
                  <a:srgbClr val="3F3F3F"/>
                </a:solidFill>
                <a:latin typeface="Calibri"/>
                <a:ea typeface="Calibri"/>
                <a:cs typeface="Calibri"/>
                <a:sym typeface="Calibri"/>
              </a:defRPr>
            </a:lvl5pPr>
            <a:lvl6pPr marL="2286000" marR="0" indent="0" algn="ctr" rtl="0">
              <a:lnSpc>
                <a:spcPct val="90000"/>
              </a:lnSpc>
              <a:spcBef>
                <a:spcPts val="200"/>
              </a:spcBef>
              <a:spcAft>
                <a:spcPts val="400"/>
              </a:spcAft>
              <a:buClr>
                <a:schemeClr val="accent1"/>
              </a:buClr>
              <a:buFont typeface="Calibri"/>
              <a:buNone/>
              <a:defRPr sz="2000" b="0" i="0" u="none" strike="noStrike" cap="none" baseline="0">
                <a:solidFill>
                  <a:srgbClr val="3F3F3F"/>
                </a:solidFill>
                <a:latin typeface="Calibri"/>
                <a:ea typeface="Calibri"/>
                <a:cs typeface="Calibri"/>
                <a:sym typeface="Calibri"/>
              </a:defRPr>
            </a:lvl6pPr>
            <a:lvl7pPr marL="2743200" marR="0" indent="0" algn="ctr" rtl="0">
              <a:lnSpc>
                <a:spcPct val="90000"/>
              </a:lnSpc>
              <a:spcBef>
                <a:spcPts val="200"/>
              </a:spcBef>
              <a:spcAft>
                <a:spcPts val="400"/>
              </a:spcAft>
              <a:buClr>
                <a:schemeClr val="accent1"/>
              </a:buClr>
              <a:buFont typeface="Calibri"/>
              <a:buNone/>
              <a:defRPr sz="2000" b="0" i="0" u="none" strike="noStrike" cap="none" baseline="0">
                <a:solidFill>
                  <a:srgbClr val="3F3F3F"/>
                </a:solidFill>
                <a:latin typeface="Calibri"/>
                <a:ea typeface="Calibri"/>
                <a:cs typeface="Calibri"/>
                <a:sym typeface="Calibri"/>
              </a:defRPr>
            </a:lvl7pPr>
            <a:lvl8pPr marL="3200400" marR="0" indent="0" algn="ctr" rtl="0">
              <a:lnSpc>
                <a:spcPct val="90000"/>
              </a:lnSpc>
              <a:spcBef>
                <a:spcPts val="200"/>
              </a:spcBef>
              <a:spcAft>
                <a:spcPts val="400"/>
              </a:spcAft>
              <a:buClr>
                <a:schemeClr val="accent1"/>
              </a:buClr>
              <a:buFont typeface="Calibri"/>
              <a:buNone/>
              <a:defRPr sz="2000" b="0" i="0" u="none" strike="noStrike" cap="none" baseline="0">
                <a:solidFill>
                  <a:srgbClr val="3F3F3F"/>
                </a:solidFill>
                <a:latin typeface="Calibri"/>
                <a:ea typeface="Calibri"/>
                <a:cs typeface="Calibri"/>
                <a:sym typeface="Calibri"/>
              </a:defRPr>
            </a:lvl8pPr>
            <a:lvl9pPr marL="3657600" marR="0" indent="0" algn="ctr" rtl="0">
              <a:lnSpc>
                <a:spcPct val="90000"/>
              </a:lnSpc>
              <a:spcBef>
                <a:spcPts val="200"/>
              </a:spcBef>
              <a:spcAft>
                <a:spcPts val="400"/>
              </a:spcAft>
              <a:buClr>
                <a:schemeClr val="accent1"/>
              </a:buClr>
              <a:buFont typeface="Calibri"/>
              <a:buNone/>
              <a:defRPr sz="2000" b="0" i="0" u="none" strike="noStrike" cap="none" baseline="0">
                <a:solidFill>
                  <a:srgbClr val="3F3F3F"/>
                </a:solidFill>
                <a:latin typeface="Calibri"/>
                <a:ea typeface="Calibri"/>
                <a:cs typeface="Calibri"/>
                <a:sym typeface="Calibri"/>
              </a:defRPr>
            </a:lvl9pPr>
          </a:lstStyle>
          <a:p>
            <a:endParaRPr/>
          </a:p>
        </p:txBody>
      </p:sp>
      <p:sp>
        <p:nvSpPr>
          <p:cNvPr id="22" name="Shape 22"/>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indent="0" algn="l" rtl="0">
              <a:spcBef>
                <a:spcPts val="0"/>
              </a:spcBef>
              <a:defRPr sz="900" b="0" i="0" u="none" strike="noStrike" cap="none" baseline="0">
                <a:solidFill>
                  <a:srgbClr val="FFFFFF"/>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3" name="Shape 23"/>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indent="0" algn="ctr" rtl="0">
              <a:spcBef>
                <a:spcPts val="0"/>
              </a:spcBef>
              <a:defRPr sz="900" b="0" i="0" u="none" strike="noStrike" cap="none" baseline="0">
                <a:solidFill>
                  <a:srgbClr val="FFFFFF"/>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24" name="Shape 24"/>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baseline="0">
                <a:solidFill>
                  <a:srgbClr val="FFFFFF"/>
                </a:solidFill>
                <a:latin typeface="Calibri"/>
                <a:ea typeface="Calibri"/>
                <a:cs typeface="Calibri"/>
                <a:sym typeface="Calibri"/>
              </a:rPr>
              <a:t>‹#›</a:t>
            </a:fld>
            <a:endParaRPr lang="en-US" sz="1050" b="0" i="0" u="none" strike="noStrike" cap="none" baseline="0">
              <a:solidFill>
                <a:srgbClr val="FFFFFF"/>
              </a:solidFill>
              <a:latin typeface="Calibri"/>
              <a:ea typeface="Calibri"/>
              <a:cs typeface="Calibri"/>
              <a:sym typeface="Calibri"/>
            </a:endParaRPr>
          </a:p>
        </p:txBody>
      </p:sp>
      <p:cxnSp>
        <p:nvCxnSpPr>
          <p:cNvPr id="25" name="Shape 25"/>
          <p:cNvCxnSpPr/>
          <p:nvPr/>
        </p:nvCxnSpPr>
        <p:spPr>
          <a:xfrm>
            <a:off x="1207658" y="4343400"/>
            <a:ext cx="9875520" cy="0"/>
          </a:xfrm>
          <a:prstGeom prst="straightConnector1">
            <a:avLst/>
          </a:prstGeom>
          <a:noFill/>
          <a:ln w="9525" cap="flat" cmpd="sng">
            <a:solidFill>
              <a:srgbClr val="7F7F7F"/>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2"/>
        <p:cNvGrpSpPr/>
        <p:nvPr/>
      </p:nvGrpSpPr>
      <p:grpSpPr>
        <a:xfrm>
          <a:off x="0" y="0"/>
          <a:ext cx="0" cy="0"/>
          <a:chOff x="0" y="0"/>
          <a:chExt cx="0" cy="0"/>
        </a:xfrm>
      </p:grpSpPr>
      <p:sp>
        <p:nvSpPr>
          <p:cNvPr id="93" name="Shape 93"/>
          <p:cNvSpPr/>
          <p:nvPr/>
        </p:nvSpPr>
        <p:spPr>
          <a:xfrm>
            <a:off x="3175" y="6400800"/>
            <a:ext cx="12188824" cy="457200"/>
          </a:xfrm>
          <a:prstGeom prst="rect">
            <a:avLst/>
          </a:prstGeom>
          <a:solidFill>
            <a:schemeClr val="accent2"/>
          </a:solidFill>
          <a:ln>
            <a:noFill/>
          </a:ln>
        </p:spPr>
        <p:txBody>
          <a:bodyPr lIns="91425" tIns="91425" rIns="91425" bIns="91425" anchor="ctr" anchorCtr="0">
            <a:noAutofit/>
          </a:bodyPr>
          <a:lstStyle/>
          <a:p>
            <a:pPr>
              <a:spcBef>
                <a:spcPts val="0"/>
              </a:spcBef>
              <a:buNone/>
            </a:pPr>
            <a:endParaRPr/>
          </a:p>
        </p:txBody>
      </p:sp>
      <p:sp>
        <p:nvSpPr>
          <p:cNvPr id="94" name="Shape 94"/>
          <p:cNvSpPr/>
          <p:nvPr/>
        </p:nvSpPr>
        <p:spPr>
          <a:xfrm>
            <a:off x="15" y="6334316"/>
            <a:ext cx="12188824" cy="64008"/>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95" name="Shape 95"/>
          <p:cNvSpPr txBox="1">
            <a:spLocks noGrp="1"/>
          </p:cNvSpPr>
          <p:nvPr>
            <p:ph type="title"/>
          </p:nvPr>
        </p:nvSpPr>
        <p:spPr>
          <a:xfrm rot="5400000">
            <a:off x="7159401" y="1977801"/>
            <a:ext cx="5759897" cy="2628899"/>
          </a:xfrm>
          <a:prstGeom prst="rect">
            <a:avLst/>
          </a:prstGeom>
          <a:noFill/>
          <a:ln>
            <a:noFill/>
          </a:ln>
        </p:spPr>
        <p:txBody>
          <a:bodyPr lIns="91425" tIns="91425" rIns="91425" bIns="91425" anchor="b" anchorCtr="0"/>
          <a:lstStyle>
            <a:lvl1pPr algn="l" rtl="0">
              <a:lnSpc>
                <a:spcPct val="85000"/>
              </a:lnSpc>
              <a:spcBef>
                <a:spcPts val="0"/>
              </a:spcBef>
              <a:buClr>
                <a:srgbClr val="3F3F3F"/>
              </a:buClr>
              <a:buFont typeface="Calibri"/>
              <a:buNone/>
              <a:defRPr sz="4800" baseline="0">
                <a:solidFill>
                  <a:srgbClr val="3F3F3F"/>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6" name="Shape 96"/>
          <p:cNvSpPr txBox="1">
            <a:spLocks noGrp="1"/>
          </p:cNvSpPr>
          <p:nvPr>
            <p:ph type="body" idx="1"/>
          </p:nvPr>
        </p:nvSpPr>
        <p:spPr>
          <a:xfrm rot="5400000">
            <a:off x="1825401" y="-574898"/>
            <a:ext cx="5759897" cy="7734299"/>
          </a:xfrm>
          <a:prstGeom prst="rect">
            <a:avLst/>
          </a:prstGeom>
          <a:noFill/>
          <a:ln>
            <a:noFill/>
          </a:ln>
        </p:spPr>
        <p:txBody>
          <a:bodyPr lIns="91425" tIns="91425" rIns="91425" bIns="91425" anchor="t" anchorCtr="0"/>
          <a:lstStyle>
            <a:lvl1pPr marL="91440" indent="35560" algn="l" rtl="0">
              <a:lnSpc>
                <a:spcPct val="90000"/>
              </a:lnSpc>
              <a:spcBef>
                <a:spcPts val="1200"/>
              </a:spcBef>
              <a:spcAft>
                <a:spcPts val="200"/>
              </a:spcAft>
              <a:buClr>
                <a:schemeClr val="accent1"/>
              </a:buClr>
              <a:buFont typeface="Calibri"/>
              <a:buChar char=" "/>
              <a:defRPr sz="2000">
                <a:solidFill>
                  <a:srgbClr val="3F3F3F"/>
                </a:solidFill>
                <a:latin typeface="Calibri"/>
                <a:ea typeface="Calibri"/>
                <a:cs typeface="Calibri"/>
                <a:sym typeface="Calibri"/>
              </a:defRPr>
            </a:lvl1pPr>
            <a:lvl2pPr marL="384048" indent="-79248" algn="l" rtl="0">
              <a:lnSpc>
                <a:spcPct val="90000"/>
              </a:lnSpc>
              <a:spcBef>
                <a:spcPts val="200"/>
              </a:spcBef>
              <a:spcAft>
                <a:spcPts val="400"/>
              </a:spcAft>
              <a:buClr>
                <a:schemeClr val="accent1"/>
              </a:buClr>
              <a:buFont typeface="Calibri"/>
              <a:buChar char="◦"/>
              <a:defRPr sz="1800">
                <a:solidFill>
                  <a:srgbClr val="3F3F3F"/>
                </a:solidFill>
                <a:latin typeface="Calibri"/>
                <a:ea typeface="Calibri"/>
                <a:cs typeface="Calibri"/>
                <a:sym typeface="Calibri"/>
              </a:defRPr>
            </a:lvl2pPr>
            <a:lvl3pPr marL="566928" indent="-97027"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3pPr>
            <a:lvl4pPr marL="749808" indent="-10210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4pPr>
            <a:lvl5pPr marL="932688" indent="-9448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5pPr>
            <a:lvl6pPr marL="1100000" indent="-1475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6pPr>
            <a:lvl7pPr marL="1300000" indent="-1443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7pPr>
            <a:lvl8pPr marL="1500000" indent="-1411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8pPr>
            <a:lvl9pPr marL="1699999" indent="-150599"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9pPr>
          </a:lstStyle>
          <a:p>
            <a:endParaRPr/>
          </a:p>
        </p:txBody>
      </p:sp>
      <p:sp>
        <p:nvSpPr>
          <p:cNvPr id="97" name="Shape 97"/>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indent="0" algn="l" rtl="0">
              <a:spcBef>
                <a:spcPts val="0"/>
              </a:spcBef>
              <a:defRPr sz="900" b="0" i="0" u="none" strike="noStrike" cap="none" baseline="0">
                <a:solidFill>
                  <a:srgbClr val="FFFFFF"/>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98" name="Shape 98"/>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indent="0" algn="ctr" rtl="0">
              <a:spcBef>
                <a:spcPts val="0"/>
              </a:spcBef>
              <a:defRPr sz="900" b="0" i="0" u="none" strike="noStrike" cap="none" baseline="0">
                <a:solidFill>
                  <a:srgbClr val="FFFFFF"/>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99" name="Shape 99"/>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baseline="0">
                <a:solidFill>
                  <a:srgbClr val="FFFFFF"/>
                </a:solidFill>
                <a:latin typeface="Calibri"/>
                <a:ea typeface="Calibri"/>
                <a:cs typeface="Calibri"/>
                <a:sym typeface="Calibri"/>
              </a:rPr>
              <a:t>‹#›</a:t>
            </a:fld>
            <a:endParaRPr lang="en-US" sz="1050" b="0" i="0" u="none" strike="noStrike" cap="none" baseline="0">
              <a:solidFill>
                <a:srgbClr val="FFFFF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1097279" y="286603"/>
            <a:ext cx="10058399" cy="1450756"/>
          </a:xfrm>
          <a:prstGeom prst="rect">
            <a:avLst/>
          </a:prstGeom>
          <a:noFill/>
          <a:ln>
            <a:noFill/>
          </a:ln>
        </p:spPr>
        <p:txBody>
          <a:bodyPr lIns="91425" tIns="91425" rIns="91425" bIns="91425" anchor="b" anchorCtr="0"/>
          <a:lstStyle>
            <a:lvl1pPr algn="l" rtl="0">
              <a:lnSpc>
                <a:spcPct val="85000"/>
              </a:lnSpc>
              <a:spcBef>
                <a:spcPts val="0"/>
              </a:spcBef>
              <a:buClr>
                <a:srgbClr val="3F3F3F"/>
              </a:buClr>
              <a:buFont typeface="Calibri"/>
              <a:buNone/>
              <a:defRPr sz="4800" baseline="0">
                <a:solidFill>
                  <a:srgbClr val="3F3F3F"/>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1097279" y="1845733"/>
            <a:ext cx="10058399" cy="4023360"/>
          </a:xfrm>
          <a:prstGeom prst="rect">
            <a:avLst/>
          </a:prstGeom>
          <a:noFill/>
          <a:ln>
            <a:noFill/>
          </a:ln>
        </p:spPr>
        <p:txBody>
          <a:bodyPr lIns="91425" tIns="91425" rIns="91425" bIns="91425" anchor="t" anchorCtr="0"/>
          <a:lstStyle>
            <a:lvl1pPr marL="91440" indent="35560" algn="l" rtl="0">
              <a:lnSpc>
                <a:spcPct val="90000"/>
              </a:lnSpc>
              <a:spcBef>
                <a:spcPts val="1200"/>
              </a:spcBef>
              <a:spcAft>
                <a:spcPts val="200"/>
              </a:spcAft>
              <a:buClr>
                <a:schemeClr val="accent1"/>
              </a:buClr>
              <a:buFont typeface="Calibri"/>
              <a:buChar char=" "/>
              <a:defRPr sz="2000">
                <a:solidFill>
                  <a:srgbClr val="3F3F3F"/>
                </a:solidFill>
                <a:latin typeface="Calibri"/>
                <a:ea typeface="Calibri"/>
                <a:cs typeface="Calibri"/>
                <a:sym typeface="Calibri"/>
              </a:defRPr>
            </a:lvl1pPr>
            <a:lvl2pPr marL="384048" indent="-79248" algn="l" rtl="0">
              <a:lnSpc>
                <a:spcPct val="90000"/>
              </a:lnSpc>
              <a:spcBef>
                <a:spcPts val="200"/>
              </a:spcBef>
              <a:spcAft>
                <a:spcPts val="400"/>
              </a:spcAft>
              <a:buClr>
                <a:schemeClr val="accent1"/>
              </a:buClr>
              <a:buFont typeface="Calibri"/>
              <a:buChar char="◦"/>
              <a:defRPr sz="1800">
                <a:solidFill>
                  <a:srgbClr val="3F3F3F"/>
                </a:solidFill>
                <a:latin typeface="Calibri"/>
                <a:ea typeface="Calibri"/>
                <a:cs typeface="Calibri"/>
                <a:sym typeface="Calibri"/>
              </a:defRPr>
            </a:lvl2pPr>
            <a:lvl3pPr marL="566928" indent="-97027"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3pPr>
            <a:lvl4pPr marL="749808" indent="-10210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4pPr>
            <a:lvl5pPr marL="932688" indent="-9448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5pPr>
            <a:lvl6pPr marL="1100000" indent="-1475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6pPr>
            <a:lvl7pPr marL="1300000" indent="-1443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7pPr>
            <a:lvl8pPr marL="1500000" indent="-1411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8pPr>
            <a:lvl9pPr marL="1699999" indent="-150599"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9pPr>
          </a:lstStyle>
          <a:p>
            <a:endParaRPr/>
          </a:p>
        </p:txBody>
      </p:sp>
      <p:sp>
        <p:nvSpPr>
          <p:cNvPr id="29" name="Shape 29"/>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indent="0" algn="l" rtl="0">
              <a:spcBef>
                <a:spcPts val="0"/>
              </a:spcBef>
              <a:defRPr sz="900" b="0" i="0" u="none" strike="noStrike" cap="none" baseline="0">
                <a:solidFill>
                  <a:srgbClr val="FFFFFF"/>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0" name="Shape 30"/>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indent="0" algn="ctr" rtl="0">
              <a:spcBef>
                <a:spcPts val="0"/>
              </a:spcBef>
              <a:defRPr sz="900" b="0" i="0" u="none" strike="noStrike" cap="none" baseline="0">
                <a:solidFill>
                  <a:srgbClr val="FFFFFF"/>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1" name="Shape 31"/>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baseline="0">
                <a:solidFill>
                  <a:srgbClr val="FFFFFF"/>
                </a:solidFill>
                <a:latin typeface="Calibri"/>
                <a:ea typeface="Calibri"/>
                <a:cs typeface="Calibri"/>
                <a:sym typeface="Calibri"/>
              </a:rPr>
              <a:t>‹#›</a:t>
            </a:fld>
            <a:endParaRPr lang="en-US" sz="1050" b="0" i="0" u="none" strike="noStrike" cap="none" baseline="0">
              <a:solidFill>
                <a:srgbClr val="FFFFFF"/>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1097279" y="286603"/>
            <a:ext cx="10058399" cy="1450756"/>
          </a:xfrm>
          <a:prstGeom prst="rect">
            <a:avLst/>
          </a:prstGeom>
          <a:noFill/>
          <a:ln>
            <a:noFill/>
          </a:ln>
        </p:spPr>
        <p:txBody>
          <a:bodyPr lIns="91425" tIns="91425" rIns="91425" bIns="91425" anchor="b" anchorCtr="0"/>
          <a:lstStyle>
            <a:lvl1pPr algn="l" rtl="0">
              <a:lnSpc>
                <a:spcPct val="85000"/>
              </a:lnSpc>
              <a:spcBef>
                <a:spcPts val="0"/>
              </a:spcBef>
              <a:buClr>
                <a:srgbClr val="3F3F3F"/>
              </a:buClr>
              <a:buFont typeface="Calibri"/>
              <a:buNone/>
              <a:defRPr sz="4800" baseline="0">
                <a:solidFill>
                  <a:srgbClr val="3F3F3F"/>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1"/>
          </p:nvPr>
        </p:nvSpPr>
        <p:spPr>
          <a:xfrm>
            <a:off x="1097279" y="1845733"/>
            <a:ext cx="4937760" cy="4023358"/>
          </a:xfrm>
          <a:prstGeom prst="rect">
            <a:avLst/>
          </a:prstGeom>
          <a:noFill/>
          <a:ln>
            <a:noFill/>
          </a:ln>
        </p:spPr>
        <p:txBody>
          <a:bodyPr lIns="91425" tIns="91425" rIns="91425" bIns="91425" anchor="t" anchorCtr="0"/>
          <a:lstStyle>
            <a:lvl1pPr marL="91440" indent="35560" algn="l" rtl="0">
              <a:lnSpc>
                <a:spcPct val="90000"/>
              </a:lnSpc>
              <a:spcBef>
                <a:spcPts val="1200"/>
              </a:spcBef>
              <a:spcAft>
                <a:spcPts val="200"/>
              </a:spcAft>
              <a:buClr>
                <a:schemeClr val="accent1"/>
              </a:buClr>
              <a:buFont typeface="Calibri"/>
              <a:buChar char=" "/>
              <a:defRPr sz="2000">
                <a:solidFill>
                  <a:srgbClr val="3F3F3F"/>
                </a:solidFill>
                <a:latin typeface="Calibri"/>
                <a:ea typeface="Calibri"/>
                <a:cs typeface="Calibri"/>
                <a:sym typeface="Calibri"/>
              </a:defRPr>
            </a:lvl1pPr>
            <a:lvl2pPr marL="384048" indent="-79248" algn="l" rtl="0">
              <a:lnSpc>
                <a:spcPct val="90000"/>
              </a:lnSpc>
              <a:spcBef>
                <a:spcPts val="200"/>
              </a:spcBef>
              <a:spcAft>
                <a:spcPts val="400"/>
              </a:spcAft>
              <a:buClr>
                <a:schemeClr val="accent1"/>
              </a:buClr>
              <a:buFont typeface="Calibri"/>
              <a:buChar char="◦"/>
              <a:defRPr sz="1800">
                <a:solidFill>
                  <a:srgbClr val="3F3F3F"/>
                </a:solidFill>
                <a:latin typeface="Calibri"/>
                <a:ea typeface="Calibri"/>
                <a:cs typeface="Calibri"/>
                <a:sym typeface="Calibri"/>
              </a:defRPr>
            </a:lvl2pPr>
            <a:lvl3pPr marL="566928" indent="-97027"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3pPr>
            <a:lvl4pPr marL="749808" indent="-10210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4pPr>
            <a:lvl5pPr marL="932688" indent="-9448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5pPr>
            <a:lvl6pPr marL="1100000" indent="-1475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6pPr>
            <a:lvl7pPr marL="1300000" indent="-1443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7pPr>
            <a:lvl8pPr marL="1500000" indent="-1411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8pPr>
            <a:lvl9pPr marL="1699999" indent="-150599"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9pPr>
          </a:lstStyle>
          <a:p>
            <a:endParaRPr/>
          </a:p>
        </p:txBody>
      </p:sp>
      <p:sp>
        <p:nvSpPr>
          <p:cNvPr id="35" name="Shape 35"/>
          <p:cNvSpPr txBox="1">
            <a:spLocks noGrp="1"/>
          </p:cNvSpPr>
          <p:nvPr>
            <p:ph type="body" idx="2"/>
          </p:nvPr>
        </p:nvSpPr>
        <p:spPr>
          <a:xfrm>
            <a:off x="6217919" y="1845734"/>
            <a:ext cx="4937760" cy="4023360"/>
          </a:xfrm>
          <a:prstGeom prst="rect">
            <a:avLst/>
          </a:prstGeom>
          <a:noFill/>
          <a:ln>
            <a:noFill/>
          </a:ln>
        </p:spPr>
        <p:txBody>
          <a:bodyPr lIns="91425" tIns="91425" rIns="91425" bIns="91425" anchor="t" anchorCtr="0"/>
          <a:lstStyle>
            <a:lvl1pPr marL="91440" indent="35560" algn="l" rtl="0">
              <a:lnSpc>
                <a:spcPct val="90000"/>
              </a:lnSpc>
              <a:spcBef>
                <a:spcPts val="1200"/>
              </a:spcBef>
              <a:spcAft>
                <a:spcPts val="200"/>
              </a:spcAft>
              <a:buClr>
                <a:schemeClr val="accent1"/>
              </a:buClr>
              <a:buFont typeface="Calibri"/>
              <a:buChar char=" "/>
              <a:defRPr sz="2000">
                <a:solidFill>
                  <a:srgbClr val="3F3F3F"/>
                </a:solidFill>
                <a:latin typeface="Calibri"/>
                <a:ea typeface="Calibri"/>
                <a:cs typeface="Calibri"/>
                <a:sym typeface="Calibri"/>
              </a:defRPr>
            </a:lvl1pPr>
            <a:lvl2pPr marL="384048" indent="-79248" algn="l" rtl="0">
              <a:lnSpc>
                <a:spcPct val="90000"/>
              </a:lnSpc>
              <a:spcBef>
                <a:spcPts val="200"/>
              </a:spcBef>
              <a:spcAft>
                <a:spcPts val="400"/>
              </a:spcAft>
              <a:buClr>
                <a:schemeClr val="accent1"/>
              </a:buClr>
              <a:buFont typeface="Calibri"/>
              <a:buChar char="◦"/>
              <a:defRPr sz="1800">
                <a:solidFill>
                  <a:srgbClr val="3F3F3F"/>
                </a:solidFill>
                <a:latin typeface="Calibri"/>
                <a:ea typeface="Calibri"/>
                <a:cs typeface="Calibri"/>
                <a:sym typeface="Calibri"/>
              </a:defRPr>
            </a:lvl2pPr>
            <a:lvl3pPr marL="566928" indent="-97027"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3pPr>
            <a:lvl4pPr marL="749808" indent="-10210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4pPr>
            <a:lvl5pPr marL="932688" indent="-9448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5pPr>
            <a:lvl6pPr marL="1100000" indent="-1475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6pPr>
            <a:lvl7pPr marL="1300000" indent="-1443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7pPr>
            <a:lvl8pPr marL="1500000" indent="-1411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8pPr>
            <a:lvl9pPr marL="1699999" indent="-150599"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9pPr>
          </a:lstStyle>
          <a:p>
            <a:endParaRPr/>
          </a:p>
        </p:txBody>
      </p:sp>
      <p:sp>
        <p:nvSpPr>
          <p:cNvPr id="36" name="Shape 36"/>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indent="0" algn="l" rtl="0">
              <a:spcBef>
                <a:spcPts val="0"/>
              </a:spcBef>
              <a:defRPr sz="900" b="0" i="0" u="none" strike="noStrike" cap="none" baseline="0">
                <a:solidFill>
                  <a:srgbClr val="FFFFFF"/>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indent="0" algn="ctr" rtl="0">
              <a:spcBef>
                <a:spcPts val="0"/>
              </a:spcBef>
              <a:defRPr sz="900" b="0" i="0" u="none" strike="noStrike" cap="none" baseline="0">
                <a:solidFill>
                  <a:srgbClr val="FFFFFF"/>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baseline="0">
                <a:solidFill>
                  <a:srgbClr val="FFFFFF"/>
                </a:solidFill>
                <a:latin typeface="Calibri"/>
                <a:ea typeface="Calibri"/>
                <a:cs typeface="Calibri"/>
                <a:sym typeface="Calibri"/>
              </a:rPr>
              <a:t>‹#›</a:t>
            </a:fld>
            <a:endParaRPr lang="en-US" sz="1050" b="0" i="0" u="none" strike="noStrike" cap="none" baseline="0">
              <a:solidFill>
                <a:srgbClr val="FFFFFF"/>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lt1"/>
        </a:solidFill>
        <a:effectLst/>
      </p:bgPr>
    </p:bg>
    <p:spTree>
      <p:nvGrpSpPr>
        <p:cNvPr id="1" name="Shape 39"/>
        <p:cNvGrpSpPr/>
        <p:nvPr/>
      </p:nvGrpSpPr>
      <p:grpSpPr>
        <a:xfrm>
          <a:off x="0" y="0"/>
          <a:ext cx="0" cy="0"/>
          <a:chOff x="0" y="0"/>
          <a:chExt cx="0" cy="0"/>
        </a:xfrm>
      </p:grpSpPr>
      <p:sp>
        <p:nvSpPr>
          <p:cNvPr id="40" name="Shape 40"/>
          <p:cNvSpPr/>
          <p:nvPr/>
        </p:nvSpPr>
        <p:spPr>
          <a:xfrm>
            <a:off x="3175" y="6400800"/>
            <a:ext cx="12188824" cy="457200"/>
          </a:xfrm>
          <a:prstGeom prst="rect">
            <a:avLst/>
          </a:prstGeom>
          <a:solidFill>
            <a:schemeClr val="accent2"/>
          </a:solidFill>
          <a:ln>
            <a:noFill/>
          </a:ln>
        </p:spPr>
        <p:txBody>
          <a:bodyPr lIns="91425" tIns="91425" rIns="91425" bIns="91425" anchor="ctr" anchorCtr="0">
            <a:noAutofit/>
          </a:bodyPr>
          <a:lstStyle/>
          <a:p>
            <a:pPr>
              <a:spcBef>
                <a:spcPts val="0"/>
              </a:spcBef>
              <a:buNone/>
            </a:pPr>
            <a:endParaRPr/>
          </a:p>
        </p:txBody>
      </p:sp>
      <p:sp>
        <p:nvSpPr>
          <p:cNvPr id="41" name="Shape 41"/>
          <p:cNvSpPr/>
          <p:nvPr/>
        </p:nvSpPr>
        <p:spPr>
          <a:xfrm>
            <a:off x="15" y="6334316"/>
            <a:ext cx="12188824" cy="64008"/>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42" name="Shape 42"/>
          <p:cNvSpPr txBox="1">
            <a:spLocks noGrp="1"/>
          </p:cNvSpPr>
          <p:nvPr>
            <p:ph type="title"/>
          </p:nvPr>
        </p:nvSpPr>
        <p:spPr>
          <a:xfrm>
            <a:off x="1097279" y="758952"/>
            <a:ext cx="10058399" cy="3566159"/>
          </a:xfrm>
          <a:prstGeom prst="rect">
            <a:avLst/>
          </a:prstGeom>
          <a:noFill/>
          <a:ln>
            <a:noFill/>
          </a:ln>
        </p:spPr>
        <p:txBody>
          <a:bodyPr lIns="91425" tIns="91425" rIns="91425" bIns="91425" anchor="b" anchorCtr="0"/>
          <a:lstStyle>
            <a:lvl1pPr rtl="0">
              <a:lnSpc>
                <a:spcPct val="85000"/>
              </a:lnSpc>
              <a:spcBef>
                <a:spcPts val="0"/>
              </a:spcBef>
              <a:defRPr sz="8000" b="0">
                <a:solidFill>
                  <a:srgbClr val="262626"/>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1"/>
          </p:nvPr>
        </p:nvSpPr>
        <p:spPr>
          <a:xfrm>
            <a:off x="1097279" y="4453128"/>
            <a:ext cx="10058399" cy="1143000"/>
          </a:xfrm>
          <a:prstGeom prst="rect">
            <a:avLst/>
          </a:prstGeom>
          <a:noFill/>
          <a:ln>
            <a:noFill/>
          </a:ln>
        </p:spPr>
        <p:txBody>
          <a:bodyPr lIns="91425" tIns="91425" rIns="91425" bIns="91425" anchor="t" anchorCtr="0"/>
          <a:lstStyle>
            <a:lvl1pPr marL="0" indent="0" rtl="0">
              <a:spcBef>
                <a:spcPts val="0"/>
              </a:spcBef>
              <a:buClr>
                <a:schemeClr val="dk2"/>
              </a:buClr>
              <a:buFont typeface="Calibri"/>
              <a:buNone/>
              <a:defRPr sz="2400" cap="none" baseline="0">
                <a:solidFill>
                  <a:schemeClr val="dk2"/>
                </a:solidFill>
                <a:latin typeface="Calibri"/>
                <a:ea typeface="Calibri"/>
                <a:cs typeface="Calibri"/>
                <a:sym typeface="Calibri"/>
              </a:defRPr>
            </a:lvl1pPr>
            <a:lvl2pPr marL="457200" indent="0" rtl="0">
              <a:spcBef>
                <a:spcPts val="0"/>
              </a:spcBef>
              <a:buClr>
                <a:srgbClr val="888888"/>
              </a:buClr>
              <a:buFont typeface="Calibri"/>
              <a:buNone/>
              <a:defRPr sz="1800">
                <a:solidFill>
                  <a:srgbClr val="888888"/>
                </a:solidFill>
              </a:defRPr>
            </a:lvl2pPr>
            <a:lvl3pPr marL="914400" indent="0" rtl="0">
              <a:spcBef>
                <a:spcPts val="0"/>
              </a:spcBef>
              <a:buClr>
                <a:srgbClr val="888888"/>
              </a:buClr>
              <a:buFont typeface="Calibri"/>
              <a:buNone/>
              <a:defRPr sz="1600">
                <a:solidFill>
                  <a:srgbClr val="888888"/>
                </a:solidFill>
              </a:defRPr>
            </a:lvl3pPr>
            <a:lvl4pPr marL="1371600" indent="0" rtl="0">
              <a:spcBef>
                <a:spcPts val="0"/>
              </a:spcBef>
              <a:buClr>
                <a:srgbClr val="888888"/>
              </a:buClr>
              <a:buFont typeface="Calibri"/>
              <a:buNone/>
              <a:defRPr sz="1400">
                <a:solidFill>
                  <a:srgbClr val="888888"/>
                </a:solidFill>
              </a:defRPr>
            </a:lvl4pPr>
            <a:lvl5pPr marL="1828800" indent="0" rtl="0">
              <a:spcBef>
                <a:spcPts val="0"/>
              </a:spcBef>
              <a:buClr>
                <a:srgbClr val="888888"/>
              </a:buClr>
              <a:buFont typeface="Calibri"/>
              <a:buNone/>
              <a:defRPr sz="1400">
                <a:solidFill>
                  <a:srgbClr val="888888"/>
                </a:solidFill>
              </a:defRPr>
            </a:lvl5pPr>
            <a:lvl6pPr marL="2286000" indent="0" rtl="0">
              <a:spcBef>
                <a:spcPts val="0"/>
              </a:spcBef>
              <a:buClr>
                <a:srgbClr val="888888"/>
              </a:buClr>
              <a:buFont typeface="Calibri"/>
              <a:buNone/>
              <a:defRPr sz="1400">
                <a:solidFill>
                  <a:srgbClr val="888888"/>
                </a:solidFill>
              </a:defRPr>
            </a:lvl6pPr>
            <a:lvl7pPr marL="2743200" indent="0" rtl="0">
              <a:spcBef>
                <a:spcPts val="0"/>
              </a:spcBef>
              <a:buClr>
                <a:srgbClr val="888888"/>
              </a:buClr>
              <a:buFont typeface="Calibri"/>
              <a:buNone/>
              <a:defRPr sz="1400">
                <a:solidFill>
                  <a:srgbClr val="888888"/>
                </a:solidFill>
              </a:defRPr>
            </a:lvl7pPr>
            <a:lvl8pPr marL="3200400" indent="0" rtl="0">
              <a:spcBef>
                <a:spcPts val="0"/>
              </a:spcBef>
              <a:buClr>
                <a:srgbClr val="888888"/>
              </a:buClr>
              <a:buFont typeface="Calibri"/>
              <a:buNone/>
              <a:defRPr sz="1400">
                <a:solidFill>
                  <a:srgbClr val="888888"/>
                </a:solidFill>
              </a:defRPr>
            </a:lvl8pPr>
            <a:lvl9pPr marL="3657600" indent="0" rtl="0">
              <a:spcBef>
                <a:spcPts val="0"/>
              </a:spcBef>
              <a:buClr>
                <a:srgbClr val="888888"/>
              </a:buClr>
              <a:buFont typeface="Calibri"/>
              <a:buNone/>
              <a:defRPr sz="1400">
                <a:solidFill>
                  <a:srgbClr val="888888"/>
                </a:solidFill>
              </a:defRPr>
            </a:lvl9pPr>
          </a:lstStyle>
          <a:p>
            <a:endParaRPr/>
          </a:p>
        </p:txBody>
      </p:sp>
      <p:sp>
        <p:nvSpPr>
          <p:cNvPr id="44" name="Shape 44"/>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indent="0" algn="l" rtl="0">
              <a:spcBef>
                <a:spcPts val="0"/>
              </a:spcBef>
              <a:defRPr sz="900" b="0" i="0" u="none" strike="noStrike" cap="none" baseline="0">
                <a:solidFill>
                  <a:srgbClr val="FFFFFF"/>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5" name="Shape 45"/>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indent="0" algn="ctr" rtl="0">
              <a:spcBef>
                <a:spcPts val="0"/>
              </a:spcBef>
              <a:defRPr sz="900" b="0" i="0" u="none" strike="noStrike" cap="none" baseline="0">
                <a:solidFill>
                  <a:srgbClr val="FFFFFF"/>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6" name="Shape 46"/>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baseline="0">
                <a:solidFill>
                  <a:srgbClr val="FFFFFF"/>
                </a:solidFill>
                <a:latin typeface="Calibri"/>
                <a:ea typeface="Calibri"/>
                <a:cs typeface="Calibri"/>
                <a:sym typeface="Calibri"/>
              </a:rPr>
              <a:t>‹#›</a:t>
            </a:fld>
            <a:endParaRPr lang="en-US" sz="1050" b="0" i="0" u="none" strike="noStrike" cap="none" baseline="0">
              <a:solidFill>
                <a:srgbClr val="FFFFFF"/>
              </a:solidFill>
              <a:latin typeface="Calibri"/>
              <a:ea typeface="Calibri"/>
              <a:cs typeface="Calibri"/>
              <a:sym typeface="Calibri"/>
            </a:endParaRPr>
          </a:p>
        </p:txBody>
      </p:sp>
      <p:cxnSp>
        <p:nvCxnSpPr>
          <p:cNvPr id="47" name="Shape 47"/>
          <p:cNvCxnSpPr/>
          <p:nvPr/>
        </p:nvCxnSpPr>
        <p:spPr>
          <a:xfrm>
            <a:off x="1207658" y="4343400"/>
            <a:ext cx="9875520" cy="0"/>
          </a:xfrm>
          <a:prstGeom prst="straightConnector1">
            <a:avLst/>
          </a:prstGeom>
          <a:noFill/>
          <a:ln w="9525" cap="flat" cmpd="sng">
            <a:solidFill>
              <a:srgbClr val="7F7F7F"/>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p:nvPr/>
        </p:nvSpPr>
        <p:spPr>
          <a:xfrm>
            <a:off x="3175" y="6400800"/>
            <a:ext cx="12188824" cy="457200"/>
          </a:xfrm>
          <a:prstGeom prst="rect">
            <a:avLst/>
          </a:prstGeom>
          <a:solidFill>
            <a:schemeClr val="accent2"/>
          </a:solidFill>
          <a:ln>
            <a:noFill/>
          </a:ln>
        </p:spPr>
        <p:txBody>
          <a:bodyPr lIns="91425" tIns="91425" rIns="91425" bIns="91425" anchor="ctr" anchorCtr="0">
            <a:noAutofit/>
          </a:bodyPr>
          <a:lstStyle/>
          <a:p>
            <a:pPr>
              <a:spcBef>
                <a:spcPts val="0"/>
              </a:spcBef>
              <a:buNone/>
            </a:pPr>
            <a:endParaRPr/>
          </a:p>
        </p:txBody>
      </p:sp>
      <p:sp>
        <p:nvSpPr>
          <p:cNvPr id="50" name="Shape 50"/>
          <p:cNvSpPr/>
          <p:nvPr/>
        </p:nvSpPr>
        <p:spPr>
          <a:xfrm>
            <a:off x="15" y="6334316"/>
            <a:ext cx="12188824" cy="64008"/>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51" name="Shape 51"/>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indent="0" algn="l" rtl="0">
              <a:spcBef>
                <a:spcPts val="0"/>
              </a:spcBef>
              <a:defRPr sz="900" b="0" i="0" u="none" strike="noStrike" cap="none" baseline="0">
                <a:solidFill>
                  <a:srgbClr val="FFFFFF"/>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indent="0" algn="ctr" rtl="0">
              <a:spcBef>
                <a:spcPts val="0"/>
              </a:spcBef>
              <a:defRPr sz="900" b="0" i="0" u="none" strike="noStrike" cap="none" baseline="0">
                <a:solidFill>
                  <a:srgbClr val="FFFFFF"/>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baseline="0">
                <a:solidFill>
                  <a:srgbClr val="FFFFFF"/>
                </a:solidFill>
                <a:latin typeface="Calibri"/>
                <a:ea typeface="Calibri"/>
                <a:cs typeface="Calibri"/>
                <a:sym typeface="Calibri"/>
              </a:rPr>
              <a:t>‹#›</a:t>
            </a:fld>
            <a:endParaRPr lang="en-US" sz="1050" b="0" i="0" u="none" strike="noStrike" cap="none" baseline="0">
              <a:solidFill>
                <a:srgbClr val="FFFFFF"/>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1097279" y="286603"/>
            <a:ext cx="10058399" cy="1450756"/>
          </a:xfrm>
          <a:prstGeom prst="rect">
            <a:avLst/>
          </a:prstGeom>
          <a:noFill/>
          <a:ln>
            <a:noFill/>
          </a:ln>
        </p:spPr>
        <p:txBody>
          <a:bodyPr lIns="91425" tIns="91425" rIns="91425" bIns="91425" anchor="b" anchorCtr="0"/>
          <a:lstStyle>
            <a:lvl1pPr algn="l" rtl="0">
              <a:lnSpc>
                <a:spcPct val="85000"/>
              </a:lnSpc>
              <a:spcBef>
                <a:spcPts val="0"/>
              </a:spcBef>
              <a:buClr>
                <a:srgbClr val="3F3F3F"/>
              </a:buClr>
              <a:buFont typeface="Calibri"/>
              <a:buNone/>
              <a:defRPr sz="4800" baseline="0">
                <a:solidFill>
                  <a:srgbClr val="3F3F3F"/>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6" name="Shape 56"/>
          <p:cNvSpPr txBox="1">
            <a:spLocks noGrp="1"/>
          </p:cNvSpPr>
          <p:nvPr>
            <p:ph type="body" idx="1"/>
          </p:nvPr>
        </p:nvSpPr>
        <p:spPr>
          <a:xfrm>
            <a:off x="1097279" y="1846051"/>
            <a:ext cx="4937760" cy="736282"/>
          </a:xfrm>
          <a:prstGeom prst="rect">
            <a:avLst/>
          </a:prstGeom>
          <a:noFill/>
          <a:ln>
            <a:noFill/>
          </a:ln>
        </p:spPr>
        <p:txBody>
          <a:bodyPr lIns="91425" tIns="91425" rIns="91425" bIns="91425" anchor="ctr" anchorCtr="0"/>
          <a:lstStyle>
            <a:lvl1pPr marL="0" indent="0" rtl="0">
              <a:spcBef>
                <a:spcPts val="0"/>
              </a:spcBef>
              <a:buClr>
                <a:schemeClr val="dk2"/>
              </a:buClr>
              <a:buFont typeface="Calibri"/>
              <a:buNone/>
              <a:defRPr sz="2000" b="0" cap="none" baseline="0">
                <a:solidFill>
                  <a:schemeClr val="dk2"/>
                </a:solidFill>
              </a:defRPr>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7" name="Shape 57"/>
          <p:cNvSpPr txBox="1">
            <a:spLocks noGrp="1"/>
          </p:cNvSpPr>
          <p:nvPr>
            <p:ph type="body" idx="2"/>
          </p:nvPr>
        </p:nvSpPr>
        <p:spPr>
          <a:xfrm>
            <a:off x="1097279" y="2582334"/>
            <a:ext cx="4937760" cy="3286759"/>
          </a:xfrm>
          <a:prstGeom prst="rect">
            <a:avLst/>
          </a:prstGeom>
          <a:noFill/>
          <a:ln>
            <a:noFill/>
          </a:ln>
        </p:spPr>
        <p:txBody>
          <a:bodyPr lIns="91425" tIns="91425" rIns="91425" bIns="91425" anchor="t" anchorCtr="0"/>
          <a:lstStyle>
            <a:lvl1pPr marL="91440" indent="35560" algn="l" rtl="0">
              <a:lnSpc>
                <a:spcPct val="90000"/>
              </a:lnSpc>
              <a:spcBef>
                <a:spcPts val="1200"/>
              </a:spcBef>
              <a:spcAft>
                <a:spcPts val="200"/>
              </a:spcAft>
              <a:buClr>
                <a:schemeClr val="accent1"/>
              </a:buClr>
              <a:buFont typeface="Calibri"/>
              <a:buChar char=" "/>
              <a:defRPr sz="2000">
                <a:solidFill>
                  <a:srgbClr val="3F3F3F"/>
                </a:solidFill>
                <a:latin typeface="Calibri"/>
                <a:ea typeface="Calibri"/>
                <a:cs typeface="Calibri"/>
                <a:sym typeface="Calibri"/>
              </a:defRPr>
            </a:lvl1pPr>
            <a:lvl2pPr marL="384048" indent="-79248" algn="l" rtl="0">
              <a:lnSpc>
                <a:spcPct val="90000"/>
              </a:lnSpc>
              <a:spcBef>
                <a:spcPts val="200"/>
              </a:spcBef>
              <a:spcAft>
                <a:spcPts val="400"/>
              </a:spcAft>
              <a:buClr>
                <a:schemeClr val="accent1"/>
              </a:buClr>
              <a:buFont typeface="Calibri"/>
              <a:buChar char="◦"/>
              <a:defRPr sz="1800">
                <a:solidFill>
                  <a:srgbClr val="3F3F3F"/>
                </a:solidFill>
                <a:latin typeface="Calibri"/>
                <a:ea typeface="Calibri"/>
                <a:cs typeface="Calibri"/>
                <a:sym typeface="Calibri"/>
              </a:defRPr>
            </a:lvl2pPr>
            <a:lvl3pPr marL="566928" indent="-97027"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3pPr>
            <a:lvl4pPr marL="749808" indent="-10210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4pPr>
            <a:lvl5pPr marL="932688" indent="-9448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5pPr>
            <a:lvl6pPr marL="1100000" indent="-1475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6pPr>
            <a:lvl7pPr marL="1300000" indent="-1443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7pPr>
            <a:lvl8pPr marL="1500000" indent="-1411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8pPr>
            <a:lvl9pPr marL="1699999" indent="-150599"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9pPr>
          </a:lstStyle>
          <a:p>
            <a:endParaRPr/>
          </a:p>
        </p:txBody>
      </p:sp>
      <p:sp>
        <p:nvSpPr>
          <p:cNvPr id="58" name="Shape 58"/>
          <p:cNvSpPr txBox="1">
            <a:spLocks noGrp="1"/>
          </p:cNvSpPr>
          <p:nvPr>
            <p:ph type="body" idx="3"/>
          </p:nvPr>
        </p:nvSpPr>
        <p:spPr>
          <a:xfrm>
            <a:off x="6217919" y="1846051"/>
            <a:ext cx="4937760" cy="736282"/>
          </a:xfrm>
          <a:prstGeom prst="rect">
            <a:avLst/>
          </a:prstGeom>
          <a:noFill/>
          <a:ln>
            <a:noFill/>
          </a:ln>
        </p:spPr>
        <p:txBody>
          <a:bodyPr lIns="91425" tIns="91425" rIns="91425" bIns="91425" anchor="ctr" anchorCtr="0"/>
          <a:lstStyle>
            <a:lvl1pPr marL="0" indent="0" rtl="0">
              <a:spcBef>
                <a:spcPts val="0"/>
              </a:spcBef>
              <a:buClr>
                <a:schemeClr val="dk2"/>
              </a:buClr>
              <a:buFont typeface="Calibri"/>
              <a:buNone/>
              <a:defRPr sz="2000" b="0" cap="none" baseline="0">
                <a:solidFill>
                  <a:schemeClr val="dk2"/>
                </a:solidFill>
              </a:defRPr>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9" name="Shape 59"/>
          <p:cNvSpPr txBox="1">
            <a:spLocks noGrp="1"/>
          </p:cNvSpPr>
          <p:nvPr>
            <p:ph type="body" idx="4"/>
          </p:nvPr>
        </p:nvSpPr>
        <p:spPr>
          <a:xfrm>
            <a:off x="6217919" y="2582333"/>
            <a:ext cx="4937760" cy="3286759"/>
          </a:xfrm>
          <a:prstGeom prst="rect">
            <a:avLst/>
          </a:prstGeom>
          <a:noFill/>
          <a:ln>
            <a:noFill/>
          </a:ln>
        </p:spPr>
        <p:txBody>
          <a:bodyPr lIns="91425" tIns="91425" rIns="91425" bIns="91425" anchor="t" anchorCtr="0"/>
          <a:lstStyle>
            <a:lvl1pPr marL="91440" indent="35560" algn="l" rtl="0">
              <a:lnSpc>
                <a:spcPct val="90000"/>
              </a:lnSpc>
              <a:spcBef>
                <a:spcPts val="1200"/>
              </a:spcBef>
              <a:spcAft>
                <a:spcPts val="200"/>
              </a:spcAft>
              <a:buClr>
                <a:schemeClr val="accent1"/>
              </a:buClr>
              <a:buFont typeface="Calibri"/>
              <a:buChar char=" "/>
              <a:defRPr sz="2000">
                <a:solidFill>
                  <a:srgbClr val="3F3F3F"/>
                </a:solidFill>
                <a:latin typeface="Calibri"/>
                <a:ea typeface="Calibri"/>
                <a:cs typeface="Calibri"/>
                <a:sym typeface="Calibri"/>
              </a:defRPr>
            </a:lvl1pPr>
            <a:lvl2pPr marL="384048" indent="-79248" algn="l" rtl="0">
              <a:lnSpc>
                <a:spcPct val="90000"/>
              </a:lnSpc>
              <a:spcBef>
                <a:spcPts val="200"/>
              </a:spcBef>
              <a:spcAft>
                <a:spcPts val="400"/>
              </a:spcAft>
              <a:buClr>
                <a:schemeClr val="accent1"/>
              </a:buClr>
              <a:buFont typeface="Calibri"/>
              <a:buChar char="◦"/>
              <a:defRPr sz="1800">
                <a:solidFill>
                  <a:srgbClr val="3F3F3F"/>
                </a:solidFill>
                <a:latin typeface="Calibri"/>
                <a:ea typeface="Calibri"/>
                <a:cs typeface="Calibri"/>
                <a:sym typeface="Calibri"/>
              </a:defRPr>
            </a:lvl2pPr>
            <a:lvl3pPr marL="566928" indent="-97027"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3pPr>
            <a:lvl4pPr marL="749808" indent="-10210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4pPr>
            <a:lvl5pPr marL="932688" indent="-9448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5pPr>
            <a:lvl6pPr marL="1100000" indent="-1475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6pPr>
            <a:lvl7pPr marL="1300000" indent="-1443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7pPr>
            <a:lvl8pPr marL="1500000" indent="-1411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8pPr>
            <a:lvl9pPr marL="1699999" indent="-150599"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9pPr>
          </a:lstStyle>
          <a:p>
            <a:endParaRPr/>
          </a:p>
        </p:txBody>
      </p:sp>
      <p:sp>
        <p:nvSpPr>
          <p:cNvPr id="60" name="Shape 60"/>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indent="0" algn="l" rtl="0">
              <a:spcBef>
                <a:spcPts val="0"/>
              </a:spcBef>
              <a:defRPr sz="900" b="0" i="0" u="none" strike="noStrike" cap="none" baseline="0">
                <a:solidFill>
                  <a:srgbClr val="FFFFFF"/>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1" name="Shape 61"/>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indent="0" algn="ctr" rtl="0">
              <a:spcBef>
                <a:spcPts val="0"/>
              </a:spcBef>
              <a:defRPr sz="900" b="0" i="0" u="none" strike="noStrike" cap="none" baseline="0">
                <a:solidFill>
                  <a:srgbClr val="FFFFFF"/>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2" name="Shape 62"/>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baseline="0">
                <a:solidFill>
                  <a:srgbClr val="FFFFFF"/>
                </a:solidFill>
                <a:latin typeface="Calibri"/>
                <a:ea typeface="Calibri"/>
                <a:cs typeface="Calibri"/>
                <a:sym typeface="Calibri"/>
              </a:rPr>
              <a:t>‹#›</a:t>
            </a:fld>
            <a:endParaRPr lang="en-US" sz="1050" b="0" i="0" u="none" strike="noStrike" cap="none" baseline="0">
              <a:solidFill>
                <a:srgbClr val="FFFFFF"/>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1097279" y="286603"/>
            <a:ext cx="10058399" cy="1450756"/>
          </a:xfrm>
          <a:prstGeom prst="rect">
            <a:avLst/>
          </a:prstGeom>
          <a:noFill/>
          <a:ln>
            <a:noFill/>
          </a:ln>
        </p:spPr>
        <p:txBody>
          <a:bodyPr lIns="91425" tIns="91425" rIns="91425" bIns="91425" anchor="b" anchorCtr="0"/>
          <a:lstStyle>
            <a:lvl1pPr algn="l" rtl="0">
              <a:lnSpc>
                <a:spcPct val="85000"/>
              </a:lnSpc>
              <a:spcBef>
                <a:spcPts val="0"/>
              </a:spcBef>
              <a:buClr>
                <a:srgbClr val="3F3F3F"/>
              </a:buClr>
              <a:buFont typeface="Calibri"/>
              <a:buNone/>
              <a:defRPr sz="4800" baseline="0">
                <a:solidFill>
                  <a:srgbClr val="3F3F3F"/>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5" name="Shape 65"/>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indent="0" algn="l" rtl="0">
              <a:spcBef>
                <a:spcPts val="0"/>
              </a:spcBef>
              <a:defRPr sz="900" b="0" i="0" u="none" strike="noStrike" cap="none" baseline="0">
                <a:solidFill>
                  <a:srgbClr val="FFFFFF"/>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indent="0" algn="ctr" rtl="0">
              <a:spcBef>
                <a:spcPts val="0"/>
              </a:spcBef>
              <a:defRPr sz="900" b="0" i="0" u="none" strike="noStrike" cap="none" baseline="0">
                <a:solidFill>
                  <a:srgbClr val="FFFFFF"/>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baseline="0">
                <a:solidFill>
                  <a:srgbClr val="FFFFFF"/>
                </a:solidFill>
                <a:latin typeface="Calibri"/>
                <a:ea typeface="Calibri"/>
                <a:cs typeface="Calibri"/>
                <a:sym typeface="Calibri"/>
              </a:rPr>
              <a:t>‹#›</a:t>
            </a:fld>
            <a:endParaRPr lang="en-US" sz="1050" b="0" i="0" u="none" strike="noStrike" cap="none" baseline="0">
              <a:solidFill>
                <a:srgbClr val="FFFFFF"/>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8"/>
        <p:cNvGrpSpPr/>
        <p:nvPr/>
      </p:nvGrpSpPr>
      <p:grpSpPr>
        <a:xfrm>
          <a:off x="0" y="0"/>
          <a:ext cx="0" cy="0"/>
          <a:chOff x="0" y="0"/>
          <a:chExt cx="0" cy="0"/>
        </a:xfrm>
      </p:grpSpPr>
      <p:sp>
        <p:nvSpPr>
          <p:cNvPr id="69" name="Shape 69"/>
          <p:cNvSpPr/>
          <p:nvPr/>
        </p:nvSpPr>
        <p:spPr>
          <a:xfrm>
            <a:off x="15" y="0"/>
            <a:ext cx="4050791" cy="6858000"/>
          </a:xfrm>
          <a:prstGeom prst="rect">
            <a:avLst/>
          </a:prstGeom>
          <a:solidFill>
            <a:schemeClr val="accent2"/>
          </a:solidFill>
          <a:ln>
            <a:noFill/>
          </a:ln>
        </p:spPr>
        <p:txBody>
          <a:bodyPr lIns="91425" tIns="91425" rIns="91425" bIns="91425" anchor="ctr" anchorCtr="0">
            <a:noAutofit/>
          </a:bodyPr>
          <a:lstStyle/>
          <a:p>
            <a:pPr>
              <a:spcBef>
                <a:spcPts val="0"/>
              </a:spcBef>
              <a:buNone/>
            </a:pPr>
            <a:endParaRPr/>
          </a:p>
        </p:txBody>
      </p:sp>
      <p:sp>
        <p:nvSpPr>
          <p:cNvPr id="70" name="Shape 70"/>
          <p:cNvSpPr/>
          <p:nvPr/>
        </p:nvSpPr>
        <p:spPr>
          <a:xfrm>
            <a:off x="4040071" y="0"/>
            <a:ext cx="64008" cy="6858000"/>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71" name="Shape 71"/>
          <p:cNvSpPr txBox="1">
            <a:spLocks noGrp="1"/>
          </p:cNvSpPr>
          <p:nvPr>
            <p:ph type="title"/>
          </p:nvPr>
        </p:nvSpPr>
        <p:spPr>
          <a:xfrm>
            <a:off x="457200" y="594358"/>
            <a:ext cx="3200399" cy="2286000"/>
          </a:xfrm>
          <a:prstGeom prst="rect">
            <a:avLst/>
          </a:prstGeom>
          <a:noFill/>
          <a:ln>
            <a:noFill/>
          </a:ln>
        </p:spPr>
        <p:txBody>
          <a:bodyPr lIns="91425" tIns="91425" rIns="91425" bIns="91425" anchor="b" anchorCtr="0"/>
          <a:lstStyle>
            <a:lvl1pPr rtl="0">
              <a:spcBef>
                <a:spcPts val="0"/>
              </a:spcBef>
              <a:defRPr sz="3600" b="0">
                <a:solidFill>
                  <a:srgbClr val="FFFFFF"/>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2" name="Shape 72"/>
          <p:cNvSpPr txBox="1">
            <a:spLocks noGrp="1"/>
          </p:cNvSpPr>
          <p:nvPr>
            <p:ph type="body" idx="1"/>
          </p:nvPr>
        </p:nvSpPr>
        <p:spPr>
          <a:xfrm>
            <a:off x="4800600" y="731520"/>
            <a:ext cx="6492239" cy="5257799"/>
          </a:xfrm>
          <a:prstGeom prst="rect">
            <a:avLst/>
          </a:prstGeom>
          <a:noFill/>
          <a:ln>
            <a:noFill/>
          </a:ln>
        </p:spPr>
        <p:txBody>
          <a:bodyPr lIns="91425" tIns="91425" rIns="91425" bIns="91425" anchor="t" anchorCtr="0"/>
          <a:lstStyle>
            <a:lvl1pPr marL="91440" indent="35560" algn="l" rtl="0">
              <a:lnSpc>
                <a:spcPct val="90000"/>
              </a:lnSpc>
              <a:spcBef>
                <a:spcPts val="1200"/>
              </a:spcBef>
              <a:spcAft>
                <a:spcPts val="200"/>
              </a:spcAft>
              <a:buClr>
                <a:schemeClr val="accent1"/>
              </a:buClr>
              <a:buFont typeface="Calibri"/>
              <a:buChar char=" "/>
              <a:defRPr sz="2000">
                <a:solidFill>
                  <a:srgbClr val="3F3F3F"/>
                </a:solidFill>
                <a:latin typeface="Calibri"/>
                <a:ea typeface="Calibri"/>
                <a:cs typeface="Calibri"/>
                <a:sym typeface="Calibri"/>
              </a:defRPr>
            </a:lvl1pPr>
            <a:lvl2pPr marL="384048" indent="-79248" algn="l" rtl="0">
              <a:lnSpc>
                <a:spcPct val="90000"/>
              </a:lnSpc>
              <a:spcBef>
                <a:spcPts val="200"/>
              </a:spcBef>
              <a:spcAft>
                <a:spcPts val="400"/>
              </a:spcAft>
              <a:buClr>
                <a:schemeClr val="accent1"/>
              </a:buClr>
              <a:buFont typeface="Calibri"/>
              <a:buChar char="◦"/>
              <a:defRPr sz="1800">
                <a:solidFill>
                  <a:srgbClr val="3F3F3F"/>
                </a:solidFill>
                <a:latin typeface="Calibri"/>
                <a:ea typeface="Calibri"/>
                <a:cs typeface="Calibri"/>
                <a:sym typeface="Calibri"/>
              </a:defRPr>
            </a:lvl2pPr>
            <a:lvl3pPr marL="566928" indent="-97027"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3pPr>
            <a:lvl4pPr marL="749808" indent="-10210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4pPr>
            <a:lvl5pPr marL="932688" indent="-9448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5pPr>
            <a:lvl6pPr marL="1100000" indent="-1475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6pPr>
            <a:lvl7pPr marL="1300000" indent="-1443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7pPr>
            <a:lvl8pPr marL="1500000" indent="-1411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8pPr>
            <a:lvl9pPr marL="1699999" indent="-150599"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9pPr>
          </a:lstStyle>
          <a:p>
            <a:endParaRPr/>
          </a:p>
        </p:txBody>
      </p:sp>
      <p:sp>
        <p:nvSpPr>
          <p:cNvPr id="73" name="Shape 73"/>
          <p:cNvSpPr txBox="1">
            <a:spLocks noGrp="1"/>
          </p:cNvSpPr>
          <p:nvPr>
            <p:ph type="body" idx="2"/>
          </p:nvPr>
        </p:nvSpPr>
        <p:spPr>
          <a:xfrm>
            <a:off x="457200" y="2926080"/>
            <a:ext cx="3200399" cy="3379124"/>
          </a:xfrm>
          <a:prstGeom prst="rect">
            <a:avLst/>
          </a:prstGeom>
          <a:noFill/>
          <a:ln>
            <a:noFill/>
          </a:ln>
        </p:spPr>
        <p:txBody>
          <a:bodyPr lIns="91425" tIns="91425" rIns="91425" bIns="91425" anchor="t" anchorCtr="0"/>
          <a:lstStyle>
            <a:lvl1pPr marL="0" indent="0" rtl="0">
              <a:spcBef>
                <a:spcPts val="0"/>
              </a:spcBef>
              <a:buClr>
                <a:srgbClr val="FFFFFF"/>
              </a:buClr>
              <a:buFont typeface="Calibri"/>
              <a:buNone/>
              <a:defRPr sz="1500">
                <a:solidFill>
                  <a:srgbClr val="FFFFFF"/>
                </a:solidFill>
              </a:defRPr>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74" name="Shape 74"/>
          <p:cNvSpPr txBox="1">
            <a:spLocks noGrp="1"/>
          </p:cNvSpPr>
          <p:nvPr>
            <p:ph type="dt" idx="10"/>
          </p:nvPr>
        </p:nvSpPr>
        <p:spPr>
          <a:xfrm>
            <a:off x="465512" y="6459785"/>
            <a:ext cx="2618509" cy="365125"/>
          </a:xfrm>
          <a:prstGeom prst="rect">
            <a:avLst/>
          </a:prstGeom>
          <a:noFill/>
          <a:ln>
            <a:noFill/>
          </a:ln>
        </p:spPr>
        <p:txBody>
          <a:bodyPr lIns="91425" tIns="91425" rIns="91425" bIns="91425" anchor="ctr" anchorCtr="0"/>
          <a:lstStyle>
            <a:lvl1pPr marL="0" marR="0" indent="0" algn="l" rtl="0">
              <a:spcBef>
                <a:spcPts val="0"/>
              </a:spcBef>
              <a:defRPr sz="900" b="0" i="0" u="none" strike="noStrike" cap="none" baseline="0">
                <a:solidFill>
                  <a:srgbClr val="FFFFFF"/>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5" name="Shape 75"/>
          <p:cNvSpPr txBox="1">
            <a:spLocks noGrp="1"/>
          </p:cNvSpPr>
          <p:nvPr>
            <p:ph type="ftr" idx="11"/>
          </p:nvPr>
        </p:nvSpPr>
        <p:spPr>
          <a:xfrm>
            <a:off x="4800600" y="6459785"/>
            <a:ext cx="4648199" cy="365125"/>
          </a:xfrm>
          <a:prstGeom prst="rect">
            <a:avLst/>
          </a:prstGeom>
          <a:noFill/>
          <a:ln>
            <a:noFill/>
          </a:ln>
        </p:spPr>
        <p:txBody>
          <a:bodyPr lIns="91425" tIns="91425" rIns="91425" bIns="91425" anchor="ctr" anchorCtr="0"/>
          <a:lstStyle>
            <a:lvl1pPr marL="0" marR="0" indent="0" algn="l" rtl="0">
              <a:spcBef>
                <a:spcPts val="0"/>
              </a:spcBef>
              <a:defRPr sz="900" b="0" i="0" u="none" strike="noStrike" cap="none" baseline="0">
                <a:solidFill>
                  <a:schemeClr val="dk2"/>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6" name="Shape 76"/>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baseline="0">
                <a:solidFill>
                  <a:schemeClr val="dk2"/>
                </a:solidFill>
                <a:latin typeface="Calibri"/>
                <a:ea typeface="Calibri"/>
                <a:cs typeface="Calibri"/>
                <a:sym typeface="Calibri"/>
              </a:rPr>
              <a:t>‹#›</a:t>
            </a:fld>
            <a:endParaRPr lang="en-US" sz="1050" b="0" i="0" u="none" strike="noStrike" cap="none" baseline="0">
              <a:solidFill>
                <a:schemeClr val="dk2"/>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1097279" y="286603"/>
            <a:ext cx="10058399" cy="1450756"/>
          </a:xfrm>
          <a:prstGeom prst="rect">
            <a:avLst/>
          </a:prstGeom>
          <a:noFill/>
          <a:ln>
            <a:noFill/>
          </a:ln>
        </p:spPr>
        <p:txBody>
          <a:bodyPr lIns="91425" tIns="91425" rIns="91425" bIns="91425" anchor="b" anchorCtr="0"/>
          <a:lstStyle>
            <a:lvl1pPr algn="l" rtl="0">
              <a:lnSpc>
                <a:spcPct val="85000"/>
              </a:lnSpc>
              <a:spcBef>
                <a:spcPts val="0"/>
              </a:spcBef>
              <a:buClr>
                <a:srgbClr val="3F3F3F"/>
              </a:buClr>
              <a:buFont typeface="Calibri"/>
              <a:buNone/>
              <a:defRPr sz="4800" baseline="0">
                <a:solidFill>
                  <a:srgbClr val="3F3F3F"/>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8" name="Shape 88"/>
          <p:cNvSpPr txBox="1">
            <a:spLocks noGrp="1"/>
          </p:cNvSpPr>
          <p:nvPr>
            <p:ph type="body" idx="1"/>
          </p:nvPr>
        </p:nvSpPr>
        <p:spPr>
          <a:xfrm rot="5400000">
            <a:off x="4114799" y="-1171785"/>
            <a:ext cx="4023360" cy="10058399"/>
          </a:xfrm>
          <a:prstGeom prst="rect">
            <a:avLst/>
          </a:prstGeom>
          <a:noFill/>
          <a:ln>
            <a:noFill/>
          </a:ln>
        </p:spPr>
        <p:txBody>
          <a:bodyPr lIns="91425" tIns="91425" rIns="91425" bIns="91425" anchor="t" anchorCtr="0"/>
          <a:lstStyle>
            <a:lvl1pPr marL="91440" indent="35560" algn="l" rtl="0">
              <a:lnSpc>
                <a:spcPct val="90000"/>
              </a:lnSpc>
              <a:spcBef>
                <a:spcPts val="1200"/>
              </a:spcBef>
              <a:spcAft>
                <a:spcPts val="200"/>
              </a:spcAft>
              <a:buClr>
                <a:schemeClr val="accent1"/>
              </a:buClr>
              <a:buFont typeface="Calibri"/>
              <a:buChar char=" "/>
              <a:defRPr sz="2000">
                <a:solidFill>
                  <a:srgbClr val="3F3F3F"/>
                </a:solidFill>
                <a:latin typeface="Calibri"/>
                <a:ea typeface="Calibri"/>
                <a:cs typeface="Calibri"/>
                <a:sym typeface="Calibri"/>
              </a:defRPr>
            </a:lvl1pPr>
            <a:lvl2pPr marL="384048" indent="-79248" algn="l" rtl="0">
              <a:lnSpc>
                <a:spcPct val="90000"/>
              </a:lnSpc>
              <a:spcBef>
                <a:spcPts val="200"/>
              </a:spcBef>
              <a:spcAft>
                <a:spcPts val="400"/>
              </a:spcAft>
              <a:buClr>
                <a:schemeClr val="accent1"/>
              </a:buClr>
              <a:buFont typeface="Calibri"/>
              <a:buChar char="◦"/>
              <a:defRPr sz="1800">
                <a:solidFill>
                  <a:srgbClr val="3F3F3F"/>
                </a:solidFill>
                <a:latin typeface="Calibri"/>
                <a:ea typeface="Calibri"/>
                <a:cs typeface="Calibri"/>
                <a:sym typeface="Calibri"/>
              </a:defRPr>
            </a:lvl2pPr>
            <a:lvl3pPr marL="566928" indent="-97027"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3pPr>
            <a:lvl4pPr marL="749808" indent="-10210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4pPr>
            <a:lvl5pPr marL="932688" indent="-94488"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5pPr>
            <a:lvl6pPr marL="1100000" indent="-1475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6pPr>
            <a:lvl7pPr marL="1300000" indent="-1443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7pPr>
            <a:lvl8pPr marL="1500000" indent="-141100"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8pPr>
            <a:lvl9pPr marL="1699999" indent="-150599" algn="l" rtl="0">
              <a:lnSpc>
                <a:spcPct val="90000"/>
              </a:lnSpc>
              <a:spcBef>
                <a:spcPts val="200"/>
              </a:spcBef>
              <a:spcAft>
                <a:spcPts val="400"/>
              </a:spcAft>
              <a:buClr>
                <a:schemeClr val="accent1"/>
              </a:buClr>
              <a:buFont typeface="Calibri"/>
              <a:buChar char="◦"/>
              <a:defRPr sz="1400">
                <a:solidFill>
                  <a:srgbClr val="3F3F3F"/>
                </a:solidFill>
                <a:latin typeface="Calibri"/>
                <a:ea typeface="Calibri"/>
                <a:cs typeface="Calibri"/>
                <a:sym typeface="Calibri"/>
              </a:defRPr>
            </a:lvl9pPr>
          </a:lstStyle>
          <a:p>
            <a:endParaRPr/>
          </a:p>
        </p:txBody>
      </p:sp>
      <p:sp>
        <p:nvSpPr>
          <p:cNvPr id="89" name="Shape 89"/>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indent="0" algn="l" rtl="0">
              <a:spcBef>
                <a:spcPts val="0"/>
              </a:spcBef>
              <a:defRPr sz="900" b="0" i="0" u="none" strike="noStrike" cap="none" baseline="0">
                <a:solidFill>
                  <a:srgbClr val="FFFFFF"/>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90" name="Shape 90"/>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indent="0" algn="ctr" rtl="0">
              <a:spcBef>
                <a:spcPts val="0"/>
              </a:spcBef>
              <a:defRPr sz="900" b="0" i="0" u="none" strike="noStrike" cap="none" baseline="0">
                <a:solidFill>
                  <a:srgbClr val="FFFFFF"/>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91" name="Shape 91"/>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baseline="0">
                <a:solidFill>
                  <a:srgbClr val="FFFFFF"/>
                </a:solidFill>
                <a:latin typeface="Calibri"/>
                <a:ea typeface="Calibri"/>
                <a:cs typeface="Calibri"/>
                <a:sym typeface="Calibri"/>
              </a:rPr>
              <a:t>‹#›</a:t>
            </a:fld>
            <a:endParaRPr lang="en-US" sz="1050" b="0" i="0" u="none" strike="noStrike" cap="none" baseline="0">
              <a:solidFill>
                <a:srgbClr val="FFFFFF"/>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p:nvPr/>
        </p:nvSpPr>
        <p:spPr>
          <a:xfrm>
            <a:off x="3175" y="6400800"/>
            <a:ext cx="12188824" cy="457200"/>
          </a:xfrm>
          <a:prstGeom prst="rect">
            <a:avLst/>
          </a:prstGeom>
          <a:solidFill>
            <a:schemeClr val="accent2"/>
          </a:solidFill>
          <a:ln>
            <a:noFill/>
          </a:ln>
        </p:spPr>
        <p:txBody>
          <a:bodyPr lIns="91425" tIns="91425" rIns="91425" bIns="91425" anchor="ctr" anchorCtr="0">
            <a:noAutofit/>
          </a:bodyPr>
          <a:lstStyle/>
          <a:p>
            <a:pPr>
              <a:spcBef>
                <a:spcPts val="0"/>
              </a:spcBef>
              <a:buNone/>
            </a:pPr>
            <a:endParaRPr/>
          </a:p>
        </p:txBody>
      </p:sp>
      <p:sp>
        <p:nvSpPr>
          <p:cNvPr id="10" name="Shape 10"/>
          <p:cNvSpPr/>
          <p:nvPr/>
        </p:nvSpPr>
        <p:spPr>
          <a:xfrm>
            <a:off x="15" y="6334316"/>
            <a:ext cx="12188824" cy="64008"/>
          </a:xfrm>
          <a:prstGeom prst="rect">
            <a:avLst/>
          </a:prstGeom>
          <a:solidFill>
            <a:schemeClr val="accent1"/>
          </a:solidFill>
          <a:ln>
            <a:noFill/>
          </a:ln>
        </p:spPr>
        <p:txBody>
          <a:bodyPr lIns="91425" tIns="91425" rIns="91425" bIns="91425" anchor="ctr" anchorCtr="0">
            <a:noAutofit/>
          </a:bodyPr>
          <a:lstStyle/>
          <a:p>
            <a:pPr>
              <a:spcBef>
                <a:spcPts val="0"/>
              </a:spcBef>
              <a:buNone/>
            </a:pPr>
            <a:endParaRPr/>
          </a:p>
        </p:txBody>
      </p:sp>
      <p:sp>
        <p:nvSpPr>
          <p:cNvPr id="11" name="Shape 11"/>
          <p:cNvSpPr txBox="1">
            <a:spLocks noGrp="1"/>
          </p:cNvSpPr>
          <p:nvPr>
            <p:ph type="title"/>
          </p:nvPr>
        </p:nvSpPr>
        <p:spPr>
          <a:xfrm>
            <a:off x="1097279" y="286603"/>
            <a:ext cx="10058399" cy="1450756"/>
          </a:xfrm>
          <a:prstGeom prst="rect">
            <a:avLst/>
          </a:prstGeom>
          <a:noFill/>
          <a:ln>
            <a:noFill/>
          </a:ln>
        </p:spPr>
        <p:txBody>
          <a:bodyPr lIns="91425" tIns="91425" rIns="91425" bIns="91425" anchor="b" anchorCtr="0"/>
          <a:lstStyle>
            <a:lvl1pPr marL="0" marR="0" indent="0" algn="l" rtl="0">
              <a:lnSpc>
                <a:spcPct val="85000"/>
              </a:lnSpc>
              <a:spcBef>
                <a:spcPts val="0"/>
              </a:spcBef>
              <a:buClr>
                <a:srgbClr val="3F3F3F"/>
              </a:buClr>
              <a:buFont typeface="Calibri"/>
              <a:buNone/>
              <a:defRPr sz="4800" b="0" i="0" u="none" strike="noStrike" cap="none" baseline="0">
                <a:solidFill>
                  <a:srgbClr val="3F3F3F"/>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2" name="Shape 12"/>
          <p:cNvSpPr txBox="1">
            <a:spLocks noGrp="1"/>
          </p:cNvSpPr>
          <p:nvPr>
            <p:ph type="body" idx="1"/>
          </p:nvPr>
        </p:nvSpPr>
        <p:spPr>
          <a:xfrm>
            <a:off x="1097279" y="1845733"/>
            <a:ext cx="10058399" cy="4023360"/>
          </a:xfrm>
          <a:prstGeom prst="rect">
            <a:avLst/>
          </a:prstGeom>
          <a:noFill/>
          <a:ln>
            <a:noFill/>
          </a:ln>
        </p:spPr>
        <p:txBody>
          <a:bodyPr lIns="91425" tIns="91425" rIns="91425" bIns="91425" anchor="t" anchorCtr="0"/>
          <a:lstStyle>
            <a:lvl1pPr marL="91440" marR="0" indent="35560" algn="l" rtl="0">
              <a:lnSpc>
                <a:spcPct val="90000"/>
              </a:lnSpc>
              <a:spcBef>
                <a:spcPts val="1200"/>
              </a:spcBef>
              <a:spcAft>
                <a:spcPts val="200"/>
              </a:spcAft>
              <a:buClr>
                <a:schemeClr val="accent1"/>
              </a:buClr>
              <a:buFont typeface="Calibri"/>
              <a:buChar char=" "/>
              <a:defRPr sz="2000" b="0" i="0" u="none" strike="noStrike" cap="none" baseline="0">
                <a:solidFill>
                  <a:srgbClr val="3F3F3F"/>
                </a:solidFill>
                <a:latin typeface="Calibri"/>
                <a:ea typeface="Calibri"/>
                <a:cs typeface="Calibri"/>
                <a:sym typeface="Calibri"/>
              </a:defRPr>
            </a:lvl1pPr>
            <a:lvl2pPr marL="384048" marR="0" indent="-79248" algn="l" rtl="0">
              <a:lnSpc>
                <a:spcPct val="90000"/>
              </a:lnSpc>
              <a:spcBef>
                <a:spcPts val="200"/>
              </a:spcBef>
              <a:spcAft>
                <a:spcPts val="400"/>
              </a:spcAft>
              <a:buClr>
                <a:schemeClr val="accent1"/>
              </a:buClr>
              <a:buFont typeface="Calibri"/>
              <a:buChar char="◦"/>
              <a:defRPr sz="1800" b="0" i="0" u="none" strike="noStrike" cap="none" baseline="0">
                <a:solidFill>
                  <a:srgbClr val="3F3F3F"/>
                </a:solidFill>
                <a:latin typeface="Calibri"/>
                <a:ea typeface="Calibri"/>
                <a:cs typeface="Calibri"/>
                <a:sym typeface="Calibri"/>
              </a:defRPr>
            </a:lvl2pPr>
            <a:lvl3pPr marL="566928" marR="0" indent="-97027"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defRPr>
            </a:lvl3pPr>
            <a:lvl4pPr marL="749808" marR="0" indent="-102108"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defRPr>
            </a:lvl4pPr>
            <a:lvl5pPr marL="932688" marR="0" indent="-94488"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defRPr>
            </a:lvl5pPr>
            <a:lvl6pPr marL="1100000" marR="0" indent="-147500"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defRPr>
            </a:lvl6pPr>
            <a:lvl7pPr marL="1300000" marR="0" indent="-144300"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defRPr>
            </a:lvl7pPr>
            <a:lvl8pPr marL="1500000" marR="0" indent="-141100"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defRPr>
            </a:lvl8pPr>
            <a:lvl9pPr marL="1699999" marR="0" indent="-150599"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defRPr>
            </a:lvl9pPr>
          </a:lstStyle>
          <a:p>
            <a:endParaRPr/>
          </a:p>
        </p:txBody>
      </p:sp>
      <p:sp>
        <p:nvSpPr>
          <p:cNvPr id="13" name="Shape 13"/>
          <p:cNvSpPr txBox="1">
            <a:spLocks noGrp="1"/>
          </p:cNvSpPr>
          <p:nvPr>
            <p:ph type="dt" idx="10"/>
          </p:nvPr>
        </p:nvSpPr>
        <p:spPr>
          <a:xfrm>
            <a:off x="1097279" y="6459785"/>
            <a:ext cx="2472271" cy="365125"/>
          </a:xfrm>
          <a:prstGeom prst="rect">
            <a:avLst/>
          </a:prstGeom>
          <a:noFill/>
          <a:ln>
            <a:noFill/>
          </a:ln>
        </p:spPr>
        <p:txBody>
          <a:bodyPr lIns="91425" tIns="91425" rIns="91425" bIns="91425" anchor="ctr" anchorCtr="0"/>
          <a:lstStyle>
            <a:lvl1pPr marL="0" marR="0" indent="0" algn="l" rtl="0">
              <a:spcBef>
                <a:spcPts val="0"/>
              </a:spcBef>
              <a:defRPr sz="900" b="0" i="0" u="none" strike="noStrike" cap="none" baseline="0">
                <a:solidFill>
                  <a:srgbClr val="FFFFFF"/>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4" name="Shape 14"/>
          <p:cNvSpPr txBox="1">
            <a:spLocks noGrp="1"/>
          </p:cNvSpPr>
          <p:nvPr>
            <p:ph type="ftr" idx="11"/>
          </p:nvPr>
        </p:nvSpPr>
        <p:spPr>
          <a:xfrm>
            <a:off x="3686185" y="6459785"/>
            <a:ext cx="4822803" cy="365125"/>
          </a:xfrm>
          <a:prstGeom prst="rect">
            <a:avLst/>
          </a:prstGeom>
          <a:noFill/>
          <a:ln>
            <a:noFill/>
          </a:ln>
        </p:spPr>
        <p:txBody>
          <a:bodyPr lIns="91425" tIns="91425" rIns="91425" bIns="91425" anchor="ctr" anchorCtr="0"/>
          <a:lstStyle>
            <a:lvl1pPr marL="0" marR="0" indent="0" algn="ctr" rtl="0">
              <a:spcBef>
                <a:spcPts val="0"/>
              </a:spcBef>
              <a:defRPr sz="900" b="0" i="0" u="none" strike="noStrike" cap="none" baseline="0">
                <a:solidFill>
                  <a:srgbClr val="FFFFFF"/>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5" name="Shape 15"/>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baseline="0">
                <a:solidFill>
                  <a:srgbClr val="FFFFFF"/>
                </a:solidFill>
                <a:latin typeface="Calibri"/>
                <a:ea typeface="Calibri"/>
                <a:cs typeface="Calibri"/>
                <a:sym typeface="Calibri"/>
              </a:rPr>
              <a:t>‹#›</a:t>
            </a:fld>
            <a:endParaRPr lang="en-US" sz="1050" b="0" i="0" u="none" strike="noStrike" cap="none" baseline="0">
              <a:solidFill>
                <a:srgbClr val="FFFFFF"/>
              </a:solidFill>
              <a:latin typeface="Calibri"/>
              <a:ea typeface="Calibri"/>
              <a:cs typeface="Calibri"/>
              <a:sym typeface="Calibri"/>
            </a:endParaRPr>
          </a:p>
        </p:txBody>
      </p:sp>
      <p:cxnSp>
        <p:nvCxnSpPr>
          <p:cNvPr id="16" name="Shape 16"/>
          <p:cNvCxnSpPr/>
          <p:nvPr/>
        </p:nvCxnSpPr>
        <p:spPr>
          <a:xfrm>
            <a:off x="1193532" y="1737844"/>
            <a:ext cx="9966959" cy="0"/>
          </a:xfrm>
          <a:prstGeom prst="straightConnector1">
            <a:avLst/>
          </a:prstGeom>
          <a:noFill/>
          <a:ln w="9525" cap="flat" cmpd="sng">
            <a:solidFill>
              <a:srgbClr val="7F7F7F"/>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ctrTitle"/>
          </p:nvPr>
        </p:nvSpPr>
        <p:spPr>
          <a:xfrm>
            <a:off x="1097279" y="758952"/>
            <a:ext cx="10058399" cy="3566159"/>
          </a:xfrm>
          <a:prstGeom prst="rect">
            <a:avLst/>
          </a:prstGeom>
          <a:noFill/>
          <a:ln>
            <a:noFill/>
          </a:ln>
        </p:spPr>
        <p:txBody>
          <a:bodyPr lIns="91425" tIns="45700" rIns="91425" bIns="45700" anchor="b" anchorCtr="0">
            <a:noAutofit/>
          </a:bodyPr>
          <a:lstStyle/>
          <a:p>
            <a:pPr marL="0" marR="0" lvl="0" indent="0" algn="ctr" rtl="0">
              <a:lnSpc>
                <a:spcPct val="85000"/>
              </a:lnSpc>
              <a:spcBef>
                <a:spcPts val="0"/>
              </a:spcBef>
              <a:buClr>
                <a:srgbClr val="262626"/>
              </a:buClr>
              <a:buSzPct val="25000"/>
              <a:buFont typeface="Calibri"/>
              <a:buNone/>
            </a:pPr>
            <a:r>
              <a:rPr lang="en-US" sz="7200" b="0" i="0" u="none" strike="noStrike" cap="none" baseline="0" dirty="0">
                <a:solidFill>
                  <a:srgbClr val="262626"/>
                </a:solidFill>
                <a:latin typeface="Calibri"/>
                <a:ea typeface="Calibri"/>
                <a:cs typeface="Calibri"/>
                <a:sym typeface="Calibri"/>
              </a:rPr>
              <a:t>Synthetic Aperture Radar Imager</a:t>
            </a:r>
            <a:br>
              <a:rPr lang="en-US" sz="7200" b="0" i="0" u="none" strike="noStrike" cap="none" baseline="0" dirty="0">
                <a:solidFill>
                  <a:srgbClr val="262626"/>
                </a:solidFill>
                <a:latin typeface="Calibri"/>
                <a:ea typeface="Calibri"/>
                <a:cs typeface="Calibri"/>
                <a:sym typeface="Calibri"/>
              </a:rPr>
            </a:br>
            <a:r>
              <a:rPr lang="en-US" sz="900" b="0" i="0" u="none" strike="noStrike" cap="none" baseline="0" dirty="0" smtClean="0">
                <a:solidFill>
                  <a:srgbClr val="262626"/>
                </a:solidFill>
                <a:latin typeface="Calibri"/>
                <a:ea typeface="Calibri"/>
                <a:cs typeface="Calibri"/>
                <a:sym typeface="Calibri"/>
              </a:rPr>
              <a:t/>
            </a:r>
            <a:br>
              <a:rPr lang="en-US" sz="900" b="0" i="0" u="none" strike="noStrike" cap="none" baseline="0" dirty="0" smtClean="0">
                <a:solidFill>
                  <a:srgbClr val="262626"/>
                </a:solidFill>
                <a:latin typeface="Calibri"/>
                <a:ea typeface="Calibri"/>
                <a:cs typeface="Calibri"/>
                <a:sym typeface="Calibri"/>
              </a:rPr>
            </a:br>
            <a:r>
              <a:rPr lang="en-US" sz="7200" b="0" i="0" u="none" strike="noStrike" cap="none" baseline="0" dirty="0" smtClean="0">
                <a:solidFill>
                  <a:srgbClr val="262626"/>
                </a:solidFill>
                <a:latin typeface="Calibri"/>
                <a:ea typeface="Calibri"/>
                <a:cs typeface="Calibri"/>
                <a:sym typeface="Calibri"/>
              </a:rPr>
              <a:t/>
            </a:r>
            <a:br>
              <a:rPr lang="en-US" sz="7200" b="0" i="0" u="none" strike="noStrike" cap="none" baseline="0" dirty="0" smtClean="0">
                <a:solidFill>
                  <a:srgbClr val="262626"/>
                </a:solidFill>
                <a:latin typeface="Calibri"/>
                <a:ea typeface="Calibri"/>
                <a:cs typeface="Calibri"/>
                <a:sym typeface="Calibri"/>
              </a:rPr>
            </a:br>
            <a:r>
              <a:rPr lang="en-US" sz="4860" b="0" i="0" u="none" strike="noStrike" cap="none" baseline="0" dirty="0" smtClean="0">
                <a:solidFill>
                  <a:srgbClr val="262626"/>
                </a:solidFill>
                <a:latin typeface="Calibri"/>
                <a:ea typeface="Calibri"/>
                <a:cs typeface="Calibri"/>
                <a:sym typeface="Calibri"/>
              </a:rPr>
              <a:t>ECE </a:t>
            </a:r>
            <a:r>
              <a:rPr lang="en-US" sz="4860" b="0" i="0" u="none" strike="noStrike" cap="none" baseline="0" dirty="0">
                <a:solidFill>
                  <a:srgbClr val="262626"/>
                </a:solidFill>
                <a:latin typeface="Calibri"/>
                <a:ea typeface="Calibri"/>
                <a:cs typeface="Calibri"/>
                <a:sym typeface="Calibri"/>
              </a:rPr>
              <a:t>Team 7</a:t>
            </a:r>
          </a:p>
        </p:txBody>
      </p:sp>
      <p:sp>
        <p:nvSpPr>
          <p:cNvPr id="102" name="Shape 102"/>
          <p:cNvSpPr txBox="1">
            <a:spLocks noGrp="1"/>
          </p:cNvSpPr>
          <p:nvPr>
            <p:ph type="subTitle" idx="1"/>
          </p:nvPr>
        </p:nvSpPr>
        <p:spPr>
          <a:xfrm>
            <a:off x="1100050" y="4455619"/>
            <a:ext cx="2958144" cy="1833037"/>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Calibri"/>
              <a:buNone/>
            </a:pPr>
            <a:r>
              <a:rPr lang="en-US" sz="1400" b="1" i="0" u="none" strike="noStrike" cap="none" baseline="0" dirty="0">
                <a:solidFill>
                  <a:schemeClr val="dk2"/>
                </a:solidFill>
                <a:latin typeface="Calibri"/>
                <a:ea typeface="Calibri"/>
                <a:cs typeface="Calibri"/>
                <a:sym typeface="Calibri"/>
              </a:rPr>
              <a:t>	MEMBERS:</a:t>
            </a:r>
          </a:p>
          <a:p>
            <a:pPr marL="0" marR="0" lvl="0" indent="0" algn="l" rtl="0">
              <a:lnSpc>
                <a:spcPct val="90000"/>
              </a:lnSpc>
              <a:spcBef>
                <a:spcPts val="800"/>
              </a:spcBef>
              <a:spcAft>
                <a:spcPts val="0"/>
              </a:spcAft>
              <a:buClr>
                <a:schemeClr val="accent1"/>
              </a:buClr>
              <a:buSzPct val="25000"/>
              <a:buFont typeface="Calibri"/>
              <a:buNone/>
            </a:pPr>
            <a:r>
              <a:rPr lang="en-US" sz="1400" b="1" i="0" u="none" strike="noStrike" cap="none" baseline="0" dirty="0">
                <a:solidFill>
                  <a:schemeClr val="dk2"/>
                </a:solidFill>
                <a:latin typeface="Calibri"/>
                <a:ea typeface="Calibri"/>
                <a:cs typeface="Calibri"/>
                <a:sym typeface="Calibri"/>
              </a:rPr>
              <a:t>	SCOTT </a:t>
            </a:r>
            <a:r>
              <a:rPr lang="en-US" sz="1400" b="1" i="0" u="none" strike="noStrike" cap="none" baseline="0" dirty="0" smtClean="0">
                <a:solidFill>
                  <a:schemeClr val="dk2"/>
                </a:solidFill>
                <a:latin typeface="Calibri"/>
                <a:ea typeface="Calibri"/>
                <a:cs typeface="Calibri"/>
                <a:sym typeface="Calibri"/>
              </a:rPr>
              <a:t>NICEWONGER</a:t>
            </a:r>
          </a:p>
          <a:p>
            <a:pPr marL="0" marR="0" lvl="0" indent="0" algn="l" rtl="0">
              <a:lnSpc>
                <a:spcPct val="90000"/>
              </a:lnSpc>
              <a:spcBef>
                <a:spcPts val="800"/>
              </a:spcBef>
              <a:spcAft>
                <a:spcPts val="0"/>
              </a:spcAft>
              <a:buClr>
                <a:schemeClr val="accent1"/>
              </a:buClr>
              <a:buSzPct val="25000"/>
              <a:buFont typeface="Calibri"/>
              <a:buNone/>
            </a:pPr>
            <a:r>
              <a:rPr lang="en-US" sz="1400" b="1" i="0" u="none" strike="noStrike" cap="none" baseline="0" dirty="0">
                <a:solidFill>
                  <a:schemeClr val="dk2"/>
                </a:solidFill>
                <a:latin typeface="Calibri"/>
                <a:ea typeface="Calibri"/>
                <a:cs typeface="Calibri"/>
                <a:sym typeface="Calibri"/>
              </a:rPr>
              <a:t>	KEGAN STACK</a:t>
            </a:r>
          </a:p>
          <a:p>
            <a:pPr marL="0" marR="0" lvl="0" indent="0" algn="l" rtl="0">
              <a:lnSpc>
                <a:spcPct val="90000"/>
              </a:lnSpc>
              <a:spcBef>
                <a:spcPts val="800"/>
              </a:spcBef>
              <a:spcAft>
                <a:spcPts val="0"/>
              </a:spcAft>
              <a:buClr>
                <a:schemeClr val="accent1"/>
              </a:buClr>
              <a:buSzPct val="25000"/>
              <a:buFont typeface="Calibri"/>
              <a:buNone/>
            </a:pPr>
            <a:r>
              <a:rPr lang="en-US" sz="1400" b="1" i="0" u="none" strike="noStrike" cap="none" baseline="0" dirty="0">
                <a:solidFill>
                  <a:schemeClr val="dk2"/>
                </a:solidFill>
                <a:latin typeface="Calibri"/>
                <a:ea typeface="Calibri"/>
                <a:cs typeface="Calibri"/>
                <a:sym typeface="Calibri"/>
              </a:rPr>
              <a:t>	</a:t>
            </a:r>
            <a:r>
              <a:rPr lang="en-US" sz="1400" b="1" i="0" u="none" strike="noStrike" cap="none" baseline="0" dirty="0" smtClean="0">
                <a:solidFill>
                  <a:schemeClr val="dk2"/>
                </a:solidFill>
                <a:latin typeface="Calibri"/>
                <a:ea typeface="Calibri"/>
                <a:cs typeface="Calibri"/>
                <a:sym typeface="Calibri"/>
              </a:rPr>
              <a:t>OLIVIER BARBIER</a:t>
            </a:r>
          </a:p>
          <a:p>
            <a:pPr marL="0" marR="0" lvl="0" indent="0" algn="l" rtl="0">
              <a:lnSpc>
                <a:spcPct val="90000"/>
              </a:lnSpc>
              <a:spcBef>
                <a:spcPts val="800"/>
              </a:spcBef>
              <a:spcAft>
                <a:spcPts val="0"/>
              </a:spcAft>
              <a:buClr>
                <a:schemeClr val="accent1"/>
              </a:buClr>
              <a:buSzPct val="25000"/>
              <a:buFont typeface="Calibri"/>
              <a:buNone/>
            </a:pPr>
            <a:r>
              <a:rPr lang="en-US" sz="1400" b="1" i="0" u="none" strike="noStrike" cap="none" baseline="0" dirty="0" smtClean="0">
                <a:solidFill>
                  <a:schemeClr val="dk2"/>
                </a:solidFill>
                <a:latin typeface="Calibri"/>
                <a:ea typeface="Calibri"/>
                <a:cs typeface="Calibri"/>
                <a:sym typeface="Calibri"/>
              </a:rPr>
              <a:t>	JULIAN RODRIGUEZ</a:t>
            </a:r>
          </a:p>
          <a:p>
            <a:pPr marL="0" marR="0" lvl="0" indent="0" algn="l" rtl="0">
              <a:lnSpc>
                <a:spcPct val="90000"/>
              </a:lnSpc>
              <a:spcBef>
                <a:spcPts val="800"/>
              </a:spcBef>
              <a:spcAft>
                <a:spcPts val="0"/>
              </a:spcAft>
              <a:buClr>
                <a:schemeClr val="accent1"/>
              </a:buClr>
              <a:buSzPct val="25000"/>
              <a:buFont typeface="Calibri"/>
              <a:buNone/>
            </a:pPr>
            <a:r>
              <a:rPr lang="en-US" sz="1400" b="1" i="0" u="none" strike="noStrike" cap="none" baseline="0" dirty="0">
                <a:solidFill>
                  <a:schemeClr val="dk2"/>
                </a:solidFill>
                <a:latin typeface="Calibri"/>
                <a:ea typeface="Calibri"/>
                <a:cs typeface="Calibri"/>
                <a:sym typeface="Calibri"/>
              </a:rPr>
              <a:t>	</a:t>
            </a:r>
            <a:r>
              <a:rPr lang="en-US" sz="1400" b="1" i="0" u="none" strike="noStrike" cap="none" baseline="0" dirty="0" smtClean="0">
                <a:solidFill>
                  <a:schemeClr val="dk2"/>
                </a:solidFill>
                <a:latin typeface="Calibri"/>
                <a:ea typeface="Calibri"/>
                <a:cs typeface="Calibri"/>
                <a:sym typeface="Calibri"/>
              </a:rPr>
              <a:t>JORDAN BOLDUC</a:t>
            </a:r>
          </a:p>
          <a:p>
            <a:pPr marL="0" marR="0" lvl="0" indent="0" algn="l" rtl="0">
              <a:lnSpc>
                <a:spcPct val="90000"/>
              </a:lnSpc>
              <a:spcBef>
                <a:spcPts val="1400"/>
              </a:spcBef>
              <a:spcAft>
                <a:spcPts val="0"/>
              </a:spcAft>
              <a:buClr>
                <a:schemeClr val="accent1"/>
              </a:buClr>
              <a:buFont typeface="Calibri"/>
              <a:buNone/>
            </a:pPr>
            <a:endParaRPr sz="1400" b="1" i="0" u="none" strike="noStrike" cap="none" baseline="0" dirty="0" smtClean="0">
              <a:solidFill>
                <a:schemeClr val="dk2"/>
              </a:solidFill>
              <a:latin typeface="Calibri"/>
              <a:ea typeface="Calibri"/>
              <a:cs typeface="Calibri"/>
              <a:sym typeface="Calibri"/>
            </a:endParaRPr>
          </a:p>
          <a:p>
            <a:pPr marL="0" marR="0" lvl="0" indent="0" algn="l" rtl="0">
              <a:lnSpc>
                <a:spcPct val="90000"/>
              </a:lnSpc>
              <a:spcBef>
                <a:spcPts val="1400"/>
              </a:spcBef>
              <a:spcAft>
                <a:spcPts val="0"/>
              </a:spcAft>
              <a:buClr>
                <a:schemeClr val="accent1"/>
              </a:buClr>
              <a:buSzPct val="25000"/>
              <a:buFont typeface="Calibri"/>
              <a:buNone/>
            </a:pPr>
            <a:r>
              <a:rPr lang="en-US" sz="1400" b="1" i="0" u="none" strike="noStrike" cap="none" baseline="0" dirty="0" smtClean="0">
                <a:solidFill>
                  <a:schemeClr val="dk2"/>
                </a:solidFill>
                <a:latin typeface="Calibri"/>
                <a:ea typeface="Calibri"/>
                <a:cs typeface="Calibri"/>
                <a:sym typeface="Calibri"/>
              </a:rPr>
              <a:t>	</a:t>
            </a:r>
            <a:endParaRPr lang="en-US" sz="1400" b="1" i="0" u="none" strike="noStrike" cap="none" baseline="0" dirty="0">
              <a:solidFill>
                <a:schemeClr val="dk2"/>
              </a:solidFill>
              <a:latin typeface="Calibri"/>
              <a:ea typeface="Calibri"/>
              <a:cs typeface="Calibri"/>
              <a:sym typeface="Calibri"/>
            </a:endParaRPr>
          </a:p>
        </p:txBody>
      </p:sp>
      <p:sp>
        <p:nvSpPr>
          <p:cNvPr id="2" name="TextBox 1"/>
          <p:cNvSpPr txBox="1"/>
          <p:nvPr/>
        </p:nvSpPr>
        <p:spPr>
          <a:xfrm>
            <a:off x="7010400" y="4455619"/>
            <a:ext cx="4450080" cy="2052870"/>
          </a:xfrm>
          <a:prstGeom prst="rect">
            <a:avLst/>
          </a:prstGeom>
          <a:noFill/>
        </p:spPr>
        <p:txBody>
          <a:bodyPr wrap="square" rtlCol="0">
            <a:spAutoFit/>
          </a:bodyPr>
          <a:lstStyle/>
          <a:p>
            <a:pPr lvl="0">
              <a:lnSpc>
                <a:spcPct val="90000"/>
              </a:lnSpc>
              <a:spcBef>
                <a:spcPts val="1400"/>
              </a:spcBef>
              <a:buClr>
                <a:schemeClr val="accent1"/>
              </a:buClr>
              <a:buSzPct val="25000"/>
            </a:pPr>
            <a:r>
              <a:rPr lang="en-US" b="1" dirty="0">
                <a:solidFill>
                  <a:schemeClr val="dk2"/>
                </a:solidFill>
                <a:latin typeface="Calibri"/>
                <a:ea typeface="Calibri"/>
                <a:cs typeface="Calibri"/>
                <a:sym typeface="Calibri"/>
              </a:rPr>
              <a:t>SPONSOR:     NORTHROP GRUMMAN</a:t>
            </a:r>
          </a:p>
          <a:p>
            <a:pPr lvl="0">
              <a:lnSpc>
                <a:spcPct val="90000"/>
              </a:lnSpc>
              <a:spcBef>
                <a:spcPts val="1400"/>
              </a:spcBef>
              <a:buClr>
                <a:schemeClr val="accent1"/>
              </a:buClr>
              <a:buSzPct val="25000"/>
            </a:pPr>
            <a:r>
              <a:rPr lang="en-US" b="1" dirty="0" smtClean="0">
                <a:solidFill>
                  <a:schemeClr val="dk2"/>
                </a:solidFill>
                <a:latin typeface="Calibri"/>
                <a:ea typeface="Calibri"/>
                <a:cs typeface="Calibri"/>
                <a:sym typeface="Calibri"/>
              </a:rPr>
              <a:t>CONTACT</a:t>
            </a:r>
            <a:r>
              <a:rPr lang="en-US" b="1" dirty="0">
                <a:solidFill>
                  <a:schemeClr val="dk2"/>
                </a:solidFill>
                <a:latin typeface="Calibri"/>
                <a:ea typeface="Calibri"/>
                <a:cs typeface="Calibri"/>
                <a:sym typeface="Calibri"/>
              </a:rPr>
              <a:t>:      PETE STENGER</a:t>
            </a:r>
          </a:p>
          <a:p>
            <a:pPr lvl="0">
              <a:spcBef>
                <a:spcPts val="800"/>
              </a:spcBef>
              <a:buClr>
                <a:schemeClr val="accent1"/>
              </a:buClr>
              <a:buSzPct val="25000"/>
            </a:pPr>
            <a:r>
              <a:rPr lang="en-US" b="1" dirty="0" smtClean="0">
                <a:solidFill>
                  <a:schemeClr val="dk2"/>
                </a:solidFill>
                <a:latin typeface="Calibri"/>
                <a:ea typeface="Calibri"/>
                <a:cs typeface="Calibri"/>
                <a:sym typeface="Calibri"/>
              </a:rPr>
              <a:t>ADVISORS</a:t>
            </a:r>
            <a:r>
              <a:rPr lang="en-US" b="1" dirty="0">
                <a:solidFill>
                  <a:schemeClr val="dk2"/>
                </a:solidFill>
                <a:latin typeface="Calibri"/>
                <a:ea typeface="Calibri"/>
                <a:cs typeface="Calibri"/>
                <a:sym typeface="Calibri"/>
              </a:rPr>
              <a:t>:     DR. SIMON FOO </a:t>
            </a:r>
          </a:p>
          <a:p>
            <a:pPr lvl="0">
              <a:buClr>
                <a:schemeClr val="accent1"/>
              </a:buClr>
              <a:buSzPct val="25000"/>
            </a:pPr>
            <a:r>
              <a:rPr lang="en-US" b="1" dirty="0">
                <a:solidFill>
                  <a:schemeClr val="dk2"/>
                </a:solidFill>
                <a:latin typeface="Calibri"/>
                <a:ea typeface="Calibri"/>
                <a:cs typeface="Calibri"/>
                <a:sym typeface="Calibri"/>
              </a:rPr>
              <a:t>                          </a:t>
            </a:r>
            <a:r>
              <a:rPr lang="en-US" b="1" dirty="0" smtClean="0">
                <a:solidFill>
                  <a:schemeClr val="dk2"/>
                </a:solidFill>
                <a:latin typeface="Calibri"/>
                <a:ea typeface="Calibri"/>
                <a:cs typeface="Calibri"/>
                <a:sym typeface="Calibri"/>
              </a:rPr>
              <a:t>DR</a:t>
            </a:r>
            <a:r>
              <a:rPr lang="en-US" b="1" dirty="0">
                <a:solidFill>
                  <a:schemeClr val="dk2"/>
                </a:solidFill>
                <a:latin typeface="Calibri"/>
                <a:ea typeface="Calibri"/>
                <a:cs typeface="Calibri"/>
                <a:sym typeface="Calibri"/>
              </a:rPr>
              <a:t>. SHONDA BERNADIN</a:t>
            </a:r>
          </a:p>
          <a:p>
            <a:pPr lvl="0">
              <a:lnSpc>
                <a:spcPct val="90000"/>
              </a:lnSpc>
              <a:spcBef>
                <a:spcPts val="1200"/>
              </a:spcBef>
              <a:buClr>
                <a:schemeClr val="accent1"/>
              </a:buClr>
              <a:buSzPct val="25000"/>
            </a:pPr>
            <a:r>
              <a:rPr lang="en-US" b="1" dirty="0" smtClean="0">
                <a:solidFill>
                  <a:schemeClr val="dk2"/>
                </a:solidFill>
                <a:latin typeface="Calibri"/>
                <a:ea typeface="Calibri"/>
                <a:cs typeface="Calibri"/>
                <a:sym typeface="Calibri"/>
              </a:rPr>
              <a:t>INSTRUCTOR</a:t>
            </a:r>
            <a:r>
              <a:rPr lang="en-US" b="1" dirty="0">
                <a:solidFill>
                  <a:schemeClr val="dk2"/>
                </a:solidFill>
                <a:latin typeface="Calibri"/>
                <a:ea typeface="Calibri"/>
                <a:cs typeface="Calibri"/>
                <a:sym typeface="Calibri"/>
              </a:rPr>
              <a:t>: DR. JERRIS HOOKER</a:t>
            </a:r>
          </a:p>
          <a:p>
            <a:pPr lvl="0">
              <a:lnSpc>
                <a:spcPct val="90000"/>
              </a:lnSpc>
              <a:spcBef>
                <a:spcPts val="600"/>
              </a:spcBef>
              <a:spcAft>
                <a:spcPts val="200"/>
              </a:spcAft>
              <a:buClr>
                <a:schemeClr val="accent1"/>
              </a:buClr>
              <a:buSzPct val="25000"/>
            </a:pPr>
            <a:r>
              <a:rPr lang="en-US" b="1" dirty="0" smtClean="0">
                <a:solidFill>
                  <a:schemeClr val="dk2"/>
                </a:solidFill>
                <a:latin typeface="Calibri"/>
                <a:ea typeface="Calibri"/>
                <a:cs typeface="Calibri"/>
                <a:sym typeface="Calibri"/>
              </a:rPr>
              <a:t>DATE</a:t>
            </a:r>
            <a:r>
              <a:rPr lang="en-US" b="1" dirty="0">
                <a:solidFill>
                  <a:schemeClr val="dk2"/>
                </a:solidFill>
                <a:latin typeface="Calibri"/>
                <a:ea typeface="Calibri"/>
                <a:cs typeface="Calibri"/>
                <a:sym typeface="Calibri"/>
              </a:rPr>
              <a:t>: 10/23/2015</a:t>
            </a:r>
          </a:p>
          <a:p>
            <a:endParaRPr lang="en-US" dirty="0"/>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1097279" y="758952"/>
            <a:ext cx="10058399" cy="3566159"/>
          </a:xfrm>
          <a:prstGeom prst="rect">
            <a:avLst/>
          </a:prstGeom>
          <a:noFill/>
          <a:ln>
            <a:noFill/>
          </a:ln>
        </p:spPr>
        <p:txBody>
          <a:bodyPr lIns="91425" tIns="45700" rIns="91425" bIns="45700" anchor="b" anchorCtr="0">
            <a:noAutofit/>
          </a:bodyPr>
          <a:lstStyle/>
          <a:p>
            <a:pPr marL="0" marR="0" lvl="1" indent="0" algn="l" rtl="0">
              <a:spcBef>
                <a:spcPts val="0"/>
              </a:spcBef>
              <a:buSzPct val="25000"/>
              <a:buNone/>
            </a:pPr>
            <a:r>
              <a:rPr lang="en-US" sz="2800" b="0" i="0" u="none" strike="noStrike" cap="none" baseline="0" dirty="0"/>
              <a:t>Scope and Prototype</a:t>
            </a:r>
            <a:br>
              <a:rPr lang="en-US" sz="2800" b="0" i="0" u="none" strike="noStrike" cap="none" baseline="0" dirty="0"/>
            </a:br>
            <a:r>
              <a:rPr lang="en-US" sz="2800" b="0" i="0" u="none" strike="noStrike" cap="none" baseline="0" dirty="0"/>
              <a:t>Customer Needs and Product Specs (Electrical)</a:t>
            </a:r>
            <a:br>
              <a:rPr lang="en-US" sz="2800" b="0" i="0" u="none" strike="noStrike" cap="none" baseline="0" dirty="0"/>
            </a:br>
            <a:r>
              <a:rPr lang="en-US" sz="2800" b="0" i="0" u="none" strike="noStrike" cap="none" baseline="0" dirty="0" smtClean="0"/>
              <a:t>Image Formation</a:t>
            </a:r>
            <a:endParaRPr lang="en-US" sz="2800" b="0" i="0" u="none" strike="noStrike" cap="none" baseline="0" dirty="0"/>
          </a:p>
        </p:txBody>
      </p:sp>
      <p:sp>
        <p:nvSpPr>
          <p:cNvPr id="181" name="Shape 181"/>
          <p:cNvSpPr txBox="1">
            <a:spLocks noGrp="1"/>
          </p:cNvSpPr>
          <p:nvPr>
            <p:ph type="body" idx="1"/>
          </p:nvPr>
        </p:nvSpPr>
        <p:spPr>
          <a:xfrm>
            <a:off x="1097279" y="4453128"/>
            <a:ext cx="10058399" cy="1143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200"/>
              </a:spcAft>
              <a:buClr>
                <a:schemeClr val="accent1"/>
              </a:buClr>
              <a:buSzPct val="25000"/>
              <a:buFont typeface="Calibri"/>
              <a:buNone/>
            </a:pPr>
            <a:r>
              <a:rPr lang="en-US" sz="2400" b="0" i="0" u="none" strike="noStrike" cap="none" baseline="0">
                <a:solidFill>
                  <a:schemeClr val="dk2"/>
                </a:solidFill>
                <a:latin typeface="Calibri"/>
                <a:ea typeface="Calibri"/>
                <a:cs typeface="Calibri"/>
                <a:sym typeface="Calibri"/>
              </a:rPr>
              <a:t>JORDAN BOLDUC</a:t>
            </a:r>
          </a:p>
        </p:txBody>
      </p:sp>
      <p:sp>
        <p:nvSpPr>
          <p:cNvPr id="183" name="Shape 183"/>
          <p:cNvSpPr txBox="1">
            <a:spLocks noGrp="1"/>
          </p:cNvSpPr>
          <p:nvPr>
            <p:ph type="ftr" idx="11"/>
          </p:nvPr>
        </p:nvSpPr>
        <p:spPr>
          <a:xfrm>
            <a:off x="3686185" y="6459785"/>
            <a:ext cx="4822803"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900" b="0" i="0" u="none" strike="noStrike" cap="none" baseline="0">
                <a:solidFill>
                  <a:srgbClr val="FFFFFF"/>
                </a:solidFill>
                <a:latin typeface="Calibri"/>
                <a:ea typeface="Calibri"/>
                <a:cs typeface="Calibri"/>
                <a:sym typeface="Calibri"/>
              </a:rPr>
              <a:t>SAR IMAGER</a:t>
            </a:r>
          </a:p>
        </p:txBody>
      </p:sp>
      <p:sp>
        <p:nvSpPr>
          <p:cNvPr id="184" name="Shape 184"/>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baseline="0">
                <a:solidFill>
                  <a:srgbClr val="FFFFFF"/>
                </a:solidFill>
                <a:latin typeface="Calibri"/>
                <a:ea typeface="Calibri"/>
                <a:cs typeface="Calibri"/>
                <a:sym typeface="Calibri"/>
              </a:rPr>
              <a:t>10</a:t>
            </a:fld>
            <a:endParaRPr lang="en-US" sz="1050" b="0" i="0" u="none" strike="noStrike" cap="none" baseline="0">
              <a:solidFill>
                <a:srgbClr val="FFFFFF"/>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1097279" y="286603"/>
            <a:ext cx="10058399" cy="1450756"/>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4800" b="0" i="0" u="none" strike="noStrike" cap="none" baseline="0" dirty="0" smtClean="0">
                <a:solidFill>
                  <a:srgbClr val="3F3F3F"/>
                </a:solidFill>
                <a:latin typeface="Calibri"/>
                <a:ea typeface="Calibri"/>
                <a:cs typeface="Calibri"/>
                <a:sym typeface="Calibri"/>
              </a:rPr>
              <a:t>SCOPE</a:t>
            </a:r>
            <a:endParaRPr lang="en-US" sz="4800" b="0" i="0" u="none" strike="noStrike" cap="none" baseline="0" dirty="0">
              <a:solidFill>
                <a:srgbClr val="3F3F3F"/>
              </a:solidFill>
              <a:latin typeface="Calibri"/>
              <a:ea typeface="Calibri"/>
              <a:cs typeface="Calibri"/>
              <a:sym typeface="Calibri"/>
            </a:endParaRPr>
          </a:p>
        </p:txBody>
      </p:sp>
      <p:sp>
        <p:nvSpPr>
          <p:cNvPr id="190" name="Shape 190"/>
          <p:cNvSpPr txBox="1">
            <a:spLocks noGrp="1"/>
          </p:cNvSpPr>
          <p:nvPr>
            <p:ph type="body" idx="1"/>
          </p:nvPr>
        </p:nvSpPr>
        <p:spPr>
          <a:xfrm>
            <a:off x="1097279" y="1845733"/>
            <a:ext cx="10058399" cy="4023360"/>
          </a:xfrm>
          <a:prstGeom prst="rect">
            <a:avLst/>
          </a:prstGeom>
          <a:noFill/>
          <a:ln>
            <a:noFill/>
          </a:ln>
        </p:spPr>
        <p:txBody>
          <a:bodyPr lIns="0" tIns="45700" rIns="0" bIns="45700" anchor="t" anchorCtr="0">
            <a:noAutofit/>
          </a:bodyPr>
          <a:lstStyle/>
          <a:p>
            <a:pPr marL="91440" marR="0" lvl="0" indent="-91440" algn="l" rtl="0">
              <a:lnSpc>
                <a:spcPct val="90000"/>
              </a:lnSpc>
              <a:spcBef>
                <a:spcPts val="0"/>
              </a:spcBef>
              <a:spcAft>
                <a:spcPts val="0"/>
              </a:spcAft>
              <a:buClr>
                <a:schemeClr val="accent1"/>
              </a:buClr>
              <a:buSzPct val="100000"/>
              <a:buFont typeface="Calibri"/>
              <a:buChar char=" "/>
            </a:pPr>
            <a:r>
              <a:rPr lang="en-US" sz="2000" b="0" i="0" u="none" strike="noStrike" cap="none" baseline="0" dirty="0">
                <a:solidFill>
                  <a:srgbClr val="3F3F3F"/>
                </a:solidFill>
                <a:latin typeface="Calibri"/>
                <a:ea typeface="Calibri"/>
                <a:cs typeface="Calibri"/>
                <a:sym typeface="Calibri"/>
              </a:rPr>
              <a:t>Last year initial design. This year focus on full functionality and optimization. </a:t>
            </a:r>
          </a:p>
          <a:p>
            <a:pPr marL="91440" marR="0" lvl="0" indent="-91440" algn="l" rtl="0">
              <a:lnSpc>
                <a:spcPct val="90000"/>
              </a:lnSpc>
              <a:spcBef>
                <a:spcPts val="1400"/>
              </a:spcBef>
              <a:spcAft>
                <a:spcPts val="0"/>
              </a:spcAft>
              <a:buClr>
                <a:schemeClr val="accent1"/>
              </a:buClr>
              <a:buSzPct val="100000"/>
              <a:buFont typeface="Calibri"/>
              <a:buChar char=" "/>
            </a:pPr>
            <a:r>
              <a:rPr lang="en-US" sz="2000" b="0" i="0" u="none" strike="noStrike" cap="none" baseline="0" dirty="0">
                <a:solidFill>
                  <a:srgbClr val="3F3F3F"/>
                </a:solidFill>
                <a:latin typeface="Calibri"/>
                <a:ea typeface="Calibri"/>
                <a:cs typeface="Calibri"/>
                <a:sym typeface="Calibri"/>
              </a:rPr>
              <a:t>FPGA board must control timing, switching, and drive voltage-controlled oscillator </a:t>
            </a:r>
          </a:p>
          <a:p>
            <a:pPr marL="91440" marR="0" lvl="0" indent="-91440" algn="l" rtl="0">
              <a:lnSpc>
                <a:spcPct val="90000"/>
              </a:lnSpc>
              <a:spcBef>
                <a:spcPts val="1400"/>
              </a:spcBef>
              <a:spcAft>
                <a:spcPts val="0"/>
              </a:spcAft>
              <a:buClr>
                <a:schemeClr val="accent1"/>
              </a:buClr>
              <a:buSzPct val="100000"/>
              <a:buFont typeface="Calibri"/>
              <a:buChar char=" "/>
            </a:pPr>
            <a:r>
              <a:rPr lang="en-US" sz="2000" b="0" i="0" u="none" strike="noStrike" cap="none" baseline="0" dirty="0">
                <a:solidFill>
                  <a:srgbClr val="3F3F3F"/>
                </a:solidFill>
                <a:latin typeface="Calibri"/>
                <a:ea typeface="Calibri"/>
                <a:cs typeface="Calibri"/>
                <a:sym typeface="Calibri"/>
              </a:rPr>
              <a:t>Broad range of topics covered:</a:t>
            </a:r>
          </a:p>
          <a:p>
            <a:pPr marL="384048" marR="0" lvl="1" indent="-193548" algn="l" rtl="0">
              <a:lnSpc>
                <a:spcPct val="90000"/>
              </a:lnSpc>
              <a:spcBef>
                <a:spcPts val="400"/>
              </a:spcBef>
              <a:spcAft>
                <a:spcPts val="0"/>
              </a:spcAft>
              <a:buClr>
                <a:schemeClr val="accent1"/>
              </a:buClr>
              <a:buSzPct val="100000"/>
              <a:buFont typeface="Calibri"/>
              <a:buChar char="◦"/>
            </a:pPr>
            <a:r>
              <a:rPr lang="en-US" sz="1800" b="0" i="0" u="none" strike="noStrike" cap="none" baseline="0" dirty="0">
                <a:solidFill>
                  <a:srgbClr val="3F3F3F"/>
                </a:solidFill>
                <a:latin typeface="Calibri"/>
                <a:ea typeface="Calibri"/>
                <a:cs typeface="Calibri"/>
                <a:sym typeface="Calibri"/>
              </a:rPr>
              <a:t>Signal Processing Techniques (Fourier Transform)</a:t>
            </a:r>
          </a:p>
          <a:p>
            <a:pPr marL="384048" marR="0" lvl="1" indent="-193548" algn="l" rtl="0">
              <a:lnSpc>
                <a:spcPct val="90000"/>
              </a:lnSpc>
              <a:spcBef>
                <a:spcPts val="600"/>
              </a:spcBef>
              <a:spcAft>
                <a:spcPts val="0"/>
              </a:spcAft>
              <a:buClr>
                <a:schemeClr val="accent1"/>
              </a:buClr>
              <a:buSzPct val="100000"/>
              <a:buFont typeface="Calibri"/>
              <a:buChar char="◦"/>
            </a:pPr>
            <a:r>
              <a:rPr lang="en-US" sz="1800" b="0" i="0" u="none" strike="noStrike" cap="none" baseline="0" dirty="0">
                <a:solidFill>
                  <a:srgbClr val="3F3F3F"/>
                </a:solidFill>
                <a:latin typeface="Calibri"/>
                <a:ea typeface="Calibri"/>
                <a:cs typeface="Calibri"/>
                <a:sym typeface="Calibri"/>
              </a:rPr>
              <a:t>Electromagnetic Pulse Propagation</a:t>
            </a:r>
          </a:p>
          <a:p>
            <a:pPr marL="384048" marR="0" lvl="1" indent="-193548" algn="l" rtl="0">
              <a:lnSpc>
                <a:spcPct val="90000"/>
              </a:lnSpc>
              <a:spcBef>
                <a:spcPts val="600"/>
              </a:spcBef>
              <a:spcAft>
                <a:spcPts val="0"/>
              </a:spcAft>
              <a:buClr>
                <a:schemeClr val="accent1"/>
              </a:buClr>
              <a:buSzPct val="100000"/>
              <a:buFont typeface="Calibri"/>
              <a:buChar char="◦"/>
            </a:pPr>
            <a:r>
              <a:rPr lang="en-US" sz="1800" b="0" i="0" u="none" strike="noStrike" cap="none" baseline="0" dirty="0">
                <a:solidFill>
                  <a:srgbClr val="3F3F3F"/>
                </a:solidFill>
                <a:latin typeface="Calibri"/>
                <a:ea typeface="Calibri"/>
                <a:cs typeface="Calibri"/>
                <a:sym typeface="Calibri"/>
              </a:rPr>
              <a:t>VHDL coding and how to operate other techniques through VHDL.</a:t>
            </a:r>
          </a:p>
          <a:p>
            <a:pPr marL="384048" marR="0" lvl="1" indent="-193548" algn="l" rtl="0">
              <a:lnSpc>
                <a:spcPct val="90000"/>
              </a:lnSpc>
              <a:spcBef>
                <a:spcPts val="600"/>
              </a:spcBef>
              <a:spcAft>
                <a:spcPts val="0"/>
              </a:spcAft>
              <a:buClr>
                <a:schemeClr val="accent1"/>
              </a:buClr>
              <a:buSzPct val="100000"/>
              <a:buFont typeface="Calibri"/>
              <a:buChar char="◦"/>
            </a:pPr>
            <a:r>
              <a:rPr lang="en-US" sz="1800" b="0" i="0" u="none" strike="noStrike" cap="none" baseline="0" dirty="0">
                <a:solidFill>
                  <a:srgbClr val="3F3F3F"/>
                </a:solidFill>
                <a:latin typeface="Calibri"/>
                <a:ea typeface="Calibri"/>
                <a:cs typeface="Calibri"/>
                <a:sym typeface="Calibri"/>
              </a:rPr>
              <a:t>Noise </a:t>
            </a:r>
            <a:r>
              <a:rPr lang="en-US" sz="1800" b="0" i="0" u="none" strike="noStrike" cap="none" baseline="0" dirty="0" smtClean="0">
                <a:solidFill>
                  <a:srgbClr val="3F3F3F"/>
                </a:solidFill>
                <a:latin typeface="Calibri"/>
                <a:ea typeface="Calibri"/>
                <a:cs typeface="Calibri"/>
                <a:sym typeface="Calibri"/>
              </a:rPr>
              <a:t>Considerations</a:t>
            </a:r>
            <a:endParaRPr lang="en-US" sz="1800" b="0" i="0" u="none" strike="noStrike" cap="none" baseline="0" dirty="0">
              <a:solidFill>
                <a:srgbClr val="3F3F3F"/>
              </a:solidFill>
              <a:latin typeface="Calibri"/>
              <a:ea typeface="Calibri"/>
              <a:cs typeface="Calibri"/>
              <a:sym typeface="Calibri"/>
            </a:endParaRPr>
          </a:p>
        </p:txBody>
      </p:sp>
      <p:sp>
        <p:nvSpPr>
          <p:cNvPr id="192" name="Shape 192"/>
          <p:cNvSpPr txBox="1">
            <a:spLocks noGrp="1"/>
          </p:cNvSpPr>
          <p:nvPr>
            <p:ph type="ftr" idx="11"/>
          </p:nvPr>
        </p:nvSpPr>
        <p:spPr>
          <a:xfrm>
            <a:off x="3686185" y="6459785"/>
            <a:ext cx="4822803"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900" b="0" i="0" u="none" strike="noStrike" cap="none" baseline="0">
                <a:solidFill>
                  <a:srgbClr val="FFFFFF"/>
                </a:solidFill>
                <a:latin typeface="Calibri"/>
                <a:ea typeface="Calibri"/>
                <a:cs typeface="Calibri"/>
                <a:sym typeface="Calibri"/>
              </a:rPr>
              <a:t>SAR IMAGER</a:t>
            </a:r>
          </a:p>
        </p:txBody>
      </p:sp>
      <p:sp>
        <p:nvSpPr>
          <p:cNvPr id="193" name="Shape 193"/>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baseline="0">
                <a:solidFill>
                  <a:srgbClr val="FFFFFF"/>
                </a:solidFill>
                <a:latin typeface="Calibri"/>
                <a:ea typeface="Calibri"/>
                <a:cs typeface="Calibri"/>
                <a:sym typeface="Calibri"/>
              </a:rPr>
              <a:t>11</a:t>
            </a:fld>
            <a:endParaRPr lang="en-US" sz="1050" b="0" i="0" u="none" strike="noStrike" cap="none" baseline="0">
              <a:solidFill>
                <a:srgbClr val="FFFFFF"/>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1097279" y="286603"/>
            <a:ext cx="10058399" cy="1450756"/>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4800" b="0" i="0" u="none" strike="noStrike" cap="none" baseline="0">
                <a:solidFill>
                  <a:srgbClr val="3F3F3F"/>
                </a:solidFill>
                <a:latin typeface="Calibri"/>
                <a:ea typeface="Calibri"/>
                <a:cs typeface="Calibri"/>
                <a:sym typeface="Calibri"/>
              </a:rPr>
              <a:t>CUSTOMER NEEDS AND PRODUCT SPECIFICATIONS</a:t>
            </a:r>
          </a:p>
        </p:txBody>
      </p:sp>
      <p:sp>
        <p:nvSpPr>
          <p:cNvPr id="199" name="Shape 199"/>
          <p:cNvSpPr txBox="1">
            <a:spLocks noGrp="1"/>
          </p:cNvSpPr>
          <p:nvPr>
            <p:ph type="body" idx="1"/>
          </p:nvPr>
        </p:nvSpPr>
        <p:spPr>
          <a:xfrm>
            <a:off x="1097279" y="1845733"/>
            <a:ext cx="10058399" cy="4023360"/>
          </a:xfrm>
          <a:prstGeom prst="rect">
            <a:avLst/>
          </a:prstGeom>
          <a:noFill/>
          <a:ln>
            <a:noFill/>
          </a:ln>
        </p:spPr>
        <p:txBody>
          <a:bodyPr lIns="0" tIns="45700" rIns="0" bIns="45700" anchor="t" anchorCtr="0">
            <a:noAutofit/>
          </a:bodyPr>
          <a:lstStyle/>
          <a:p>
            <a:pPr marL="457200" marR="0" lvl="0" indent="-457200" algn="l" rtl="0">
              <a:lnSpc>
                <a:spcPct val="90000"/>
              </a:lnSpc>
              <a:spcBef>
                <a:spcPts val="0"/>
              </a:spcBef>
              <a:spcAft>
                <a:spcPts val="0"/>
              </a:spcAft>
              <a:buClr>
                <a:schemeClr val="accent1"/>
              </a:buClr>
              <a:buSzPct val="100000"/>
              <a:buFont typeface="Calibri"/>
              <a:buAutoNum type="arabicPeriod"/>
            </a:pPr>
            <a:r>
              <a:rPr lang="en-US" sz="2000" b="0" i="0" u="none" strike="noStrike" cap="none" baseline="0" dirty="0">
                <a:solidFill>
                  <a:srgbClr val="3F3F3F"/>
                </a:solidFill>
                <a:latin typeface="Calibri"/>
                <a:ea typeface="Calibri"/>
                <a:cs typeface="Calibri"/>
                <a:sym typeface="Calibri"/>
              </a:rPr>
              <a:t>Customer is Northrop Grumman, who needs a working prototype</a:t>
            </a:r>
          </a:p>
          <a:p>
            <a:pPr marL="457200" marR="0" lvl="0" indent="-457200" algn="l" rtl="0">
              <a:lnSpc>
                <a:spcPct val="90000"/>
              </a:lnSpc>
              <a:spcBef>
                <a:spcPts val="1400"/>
              </a:spcBef>
              <a:spcAft>
                <a:spcPts val="0"/>
              </a:spcAft>
              <a:buClr>
                <a:schemeClr val="accent1"/>
              </a:buClr>
              <a:buSzPct val="100000"/>
              <a:buFont typeface="Calibri"/>
              <a:buAutoNum type="arabicPeriod"/>
            </a:pPr>
            <a:r>
              <a:rPr lang="en-US" sz="2000" b="0" i="0" u="none" strike="noStrike" cap="none" baseline="0" dirty="0">
                <a:solidFill>
                  <a:srgbClr val="3F3F3F"/>
                </a:solidFill>
                <a:latin typeface="Calibri"/>
                <a:ea typeface="Calibri"/>
                <a:cs typeface="Calibri"/>
                <a:sym typeface="Calibri"/>
              </a:rPr>
              <a:t>Requires that the Imager is fully functional, both transmit and receive </a:t>
            </a:r>
          </a:p>
          <a:p>
            <a:pPr marL="457200" marR="0" lvl="0" indent="-457200" algn="l" rtl="0">
              <a:lnSpc>
                <a:spcPct val="90000"/>
              </a:lnSpc>
              <a:spcBef>
                <a:spcPts val="1400"/>
              </a:spcBef>
              <a:spcAft>
                <a:spcPts val="0"/>
              </a:spcAft>
              <a:buClr>
                <a:schemeClr val="accent1"/>
              </a:buClr>
              <a:buSzPct val="100000"/>
              <a:buFont typeface="Calibri"/>
              <a:buAutoNum type="arabicPeriod"/>
            </a:pPr>
            <a:r>
              <a:rPr lang="en-US" sz="2000" b="0" i="0" u="none" strike="noStrike" cap="none" baseline="0" dirty="0">
                <a:solidFill>
                  <a:srgbClr val="3F3F3F"/>
                </a:solidFill>
                <a:latin typeface="Calibri"/>
                <a:ea typeface="Calibri"/>
                <a:cs typeface="Calibri"/>
                <a:sym typeface="Calibri"/>
              </a:rPr>
              <a:t>No more need for test signals, must be controlled solely from FPGA</a:t>
            </a:r>
          </a:p>
          <a:p>
            <a:pPr marL="457200" marR="0" lvl="0" indent="-457200" algn="l" rtl="0">
              <a:lnSpc>
                <a:spcPct val="90000"/>
              </a:lnSpc>
              <a:spcBef>
                <a:spcPts val="1400"/>
              </a:spcBef>
              <a:spcAft>
                <a:spcPts val="0"/>
              </a:spcAft>
              <a:buClr>
                <a:schemeClr val="accent1"/>
              </a:buClr>
              <a:buSzPct val="100000"/>
              <a:buFont typeface="Calibri"/>
              <a:buAutoNum type="arabicPeriod"/>
            </a:pPr>
            <a:r>
              <a:rPr lang="en-US" sz="2000" b="0" i="0" u="none" strike="noStrike" cap="none" baseline="0" dirty="0">
                <a:solidFill>
                  <a:srgbClr val="3F3F3F"/>
                </a:solidFill>
                <a:latin typeface="Calibri"/>
                <a:ea typeface="Calibri"/>
                <a:cs typeface="Calibri"/>
                <a:sym typeface="Calibri"/>
              </a:rPr>
              <a:t>Must identify target from a scene 20 feet </a:t>
            </a:r>
            <a:r>
              <a:rPr lang="en-US" sz="2000" b="0" i="0" u="none" strike="noStrike" cap="none" baseline="0" dirty="0" smtClean="0">
                <a:solidFill>
                  <a:srgbClr val="3F3F3F"/>
                </a:solidFill>
                <a:latin typeface="Calibri"/>
                <a:ea typeface="Calibri"/>
                <a:cs typeface="Calibri"/>
                <a:sym typeface="Calibri"/>
              </a:rPr>
              <a:t>away </a:t>
            </a:r>
            <a:endParaRPr lang="en-US" sz="2000" b="0" i="0" u="none" strike="noStrike" cap="none" baseline="0" dirty="0">
              <a:solidFill>
                <a:srgbClr val="3F3F3F"/>
              </a:solidFill>
              <a:latin typeface="Calibri"/>
              <a:ea typeface="Calibri"/>
              <a:cs typeface="Calibri"/>
              <a:sym typeface="Calibri"/>
            </a:endParaRPr>
          </a:p>
          <a:p>
            <a:pPr marL="457200" marR="0" lvl="0" indent="-457200" algn="l" rtl="0">
              <a:lnSpc>
                <a:spcPct val="90000"/>
              </a:lnSpc>
              <a:spcBef>
                <a:spcPts val="1400"/>
              </a:spcBef>
              <a:spcAft>
                <a:spcPts val="0"/>
              </a:spcAft>
              <a:buClr>
                <a:schemeClr val="accent1"/>
              </a:buClr>
              <a:buSzPct val="100000"/>
              <a:buFont typeface="Calibri"/>
              <a:buAutoNum type="arabicPeriod"/>
            </a:pPr>
            <a:r>
              <a:rPr lang="en-US" sz="2000" b="0" i="0" u="none" strike="noStrike" cap="none" baseline="0" dirty="0">
                <a:solidFill>
                  <a:srgbClr val="3F3F3F"/>
                </a:solidFill>
                <a:latin typeface="Calibri"/>
                <a:ea typeface="Calibri"/>
                <a:cs typeface="Calibri"/>
                <a:sym typeface="Calibri"/>
              </a:rPr>
              <a:t>Scene being targeted is 40” by 40”</a:t>
            </a:r>
          </a:p>
          <a:p>
            <a:pPr marL="457200" marR="0" lvl="0" indent="-457200" algn="l" rtl="0">
              <a:lnSpc>
                <a:spcPct val="90000"/>
              </a:lnSpc>
              <a:spcBef>
                <a:spcPts val="1400"/>
              </a:spcBef>
              <a:spcAft>
                <a:spcPts val="0"/>
              </a:spcAft>
              <a:buClr>
                <a:schemeClr val="accent1"/>
              </a:buClr>
              <a:buSzPct val="100000"/>
              <a:buFont typeface="Calibri"/>
              <a:buAutoNum type="arabicPeriod"/>
            </a:pPr>
            <a:r>
              <a:rPr lang="en-US" sz="2000" b="0" i="0" u="none" strike="noStrike" cap="none" baseline="0" dirty="0">
                <a:solidFill>
                  <a:srgbClr val="3F3F3F"/>
                </a:solidFill>
                <a:latin typeface="Calibri"/>
                <a:ea typeface="Calibri"/>
                <a:cs typeface="Calibri"/>
                <a:sym typeface="Calibri"/>
              </a:rPr>
              <a:t>Solid State switches functionality</a:t>
            </a:r>
          </a:p>
          <a:p>
            <a:pPr marL="457200" marR="0" lvl="0" indent="-457200" algn="l" rtl="0">
              <a:lnSpc>
                <a:spcPct val="90000"/>
              </a:lnSpc>
              <a:spcBef>
                <a:spcPts val="1400"/>
              </a:spcBef>
              <a:spcAft>
                <a:spcPts val="0"/>
              </a:spcAft>
              <a:buClr>
                <a:schemeClr val="accent1"/>
              </a:buClr>
              <a:buSzPct val="100000"/>
              <a:buFont typeface="Calibri"/>
              <a:buAutoNum type="arabicPeriod"/>
            </a:pPr>
            <a:r>
              <a:rPr lang="en-US" sz="2000" b="0" i="0" u="none" strike="noStrike" cap="none" baseline="0" dirty="0">
                <a:solidFill>
                  <a:srgbClr val="3F3F3F"/>
                </a:solidFill>
                <a:latin typeface="Calibri"/>
                <a:ea typeface="Calibri"/>
                <a:cs typeface="Calibri"/>
                <a:sym typeface="Calibri"/>
              </a:rPr>
              <a:t>VGA display</a:t>
            </a:r>
          </a:p>
          <a:p>
            <a:pPr marL="457200" marR="0" lvl="0" indent="-457200" algn="l" rtl="0">
              <a:lnSpc>
                <a:spcPct val="90000"/>
              </a:lnSpc>
              <a:spcBef>
                <a:spcPts val="1400"/>
              </a:spcBef>
              <a:spcAft>
                <a:spcPts val="0"/>
              </a:spcAft>
              <a:buClr>
                <a:schemeClr val="accent1"/>
              </a:buClr>
              <a:buSzPct val="100000"/>
              <a:buFont typeface="Calibri"/>
              <a:buAutoNum type="arabicPeriod"/>
            </a:pPr>
            <a:r>
              <a:rPr lang="en-US" sz="2000" b="0" i="0" u="none" strike="noStrike" cap="none" baseline="0" dirty="0">
                <a:solidFill>
                  <a:srgbClr val="3F3F3F"/>
                </a:solidFill>
                <a:latin typeface="Calibri"/>
                <a:ea typeface="Calibri"/>
                <a:cs typeface="Calibri"/>
                <a:sym typeface="Calibri"/>
              </a:rPr>
              <a:t>10 GHz operating </a:t>
            </a:r>
            <a:r>
              <a:rPr lang="en-US" dirty="0" smtClean="0"/>
              <a:t>Frequency</a:t>
            </a:r>
            <a:endParaRPr lang="en-US" sz="2000" b="0" i="0" u="none" strike="noStrike" cap="none" baseline="0" dirty="0">
              <a:solidFill>
                <a:srgbClr val="3F3F3F"/>
              </a:solidFill>
              <a:latin typeface="Calibri"/>
              <a:ea typeface="Calibri"/>
              <a:cs typeface="Calibri"/>
              <a:sym typeface="Calibri"/>
            </a:endParaRPr>
          </a:p>
          <a:p>
            <a:pPr marL="91440" marR="0" lvl="0" indent="35560" algn="l" rtl="0">
              <a:lnSpc>
                <a:spcPct val="90000"/>
              </a:lnSpc>
              <a:spcBef>
                <a:spcPts val="1400"/>
              </a:spcBef>
              <a:spcAft>
                <a:spcPts val="200"/>
              </a:spcAft>
              <a:buClr>
                <a:schemeClr val="accent1"/>
              </a:buClr>
              <a:buFont typeface="Calibri"/>
              <a:buNone/>
            </a:pPr>
            <a:endParaRPr sz="2000" b="0" i="0" u="none" strike="noStrike" cap="none" baseline="0" dirty="0">
              <a:solidFill>
                <a:srgbClr val="3F3F3F"/>
              </a:solidFill>
              <a:latin typeface="Calibri"/>
              <a:ea typeface="Calibri"/>
              <a:cs typeface="Calibri"/>
              <a:sym typeface="Calibri"/>
            </a:endParaRPr>
          </a:p>
        </p:txBody>
      </p:sp>
      <p:sp>
        <p:nvSpPr>
          <p:cNvPr id="201" name="Shape 201"/>
          <p:cNvSpPr txBox="1">
            <a:spLocks noGrp="1"/>
          </p:cNvSpPr>
          <p:nvPr>
            <p:ph type="ftr" idx="11"/>
          </p:nvPr>
        </p:nvSpPr>
        <p:spPr>
          <a:xfrm>
            <a:off x="3686185" y="6459785"/>
            <a:ext cx="4822803"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900" b="0" i="0" u="none" strike="noStrike" cap="none" baseline="0">
                <a:solidFill>
                  <a:srgbClr val="FFFFFF"/>
                </a:solidFill>
                <a:latin typeface="Calibri"/>
                <a:ea typeface="Calibri"/>
                <a:cs typeface="Calibri"/>
                <a:sym typeface="Calibri"/>
              </a:rPr>
              <a:t>SAR IMAGER</a:t>
            </a:r>
          </a:p>
        </p:txBody>
      </p:sp>
      <p:sp>
        <p:nvSpPr>
          <p:cNvPr id="202" name="Shape 202"/>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baseline="0">
                <a:solidFill>
                  <a:srgbClr val="FFFFFF"/>
                </a:solidFill>
                <a:latin typeface="Calibri"/>
                <a:ea typeface="Calibri"/>
                <a:cs typeface="Calibri"/>
                <a:sym typeface="Calibri"/>
              </a:rPr>
              <a:t>12</a:t>
            </a:fld>
            <a:endParaRPr lang="en-US" sz="1050" b="0" i="0" u="none" strike="noStrike" cap="none" baseline="0">
              <a:solidFill>
                <a:srgbClr val="FFFFFF"/>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baseline="0" smtClean="0">
                <a:solidFill>
                  <a:srgbClr val="FFFFFF"/>
                </a:solidFill>
                <a:latin typeface="Calibri"/>
                <a:ea typeface="Calibri"/>
                <a:cs typeface="Calibri"/>
                <a:sym typeface="Calibri"/>
              </a:rPr>
              <a:t>13</a:t>
            </a:fld>
            <a:endParaRPr lang="en-US" sz="1050" b="0" i="0" u="none" strike="noStrike" cap="none" baseline="0">
              <a:solidFill>
                <a:srgbClr val="FFFFFF"/>
              </a:solidFill>
              <a:latin typeface="Calibri"/>
              <a:ea typeface="Calibri"/>
              <a:cs typeface="Calibri"/>
              <a:sym typeface="Calibri"/>
            </a:endParaRPr>
          </a:p>
        </p:txBody>
      </p:sp>
      <p:pic>
        <p:nvPicPr>
          <p:cNvPr id="4" name="Picture 3"/>
          <p:cNvPicPr>
            <a:picLocks noChangeAspect="1"/>
          </p:cNvPicPr>
          <p:nvPr/>
        </p:nvPicPr>
        <p:blipFill>
          <a:blip r:embed="rId2"/>
          <a:stretch>
            <a:fillRect/>
          </a:stretch>
        </p:blipFill>
        <p:spPr>
          <a:xfrm>
            <a:off x="394002" y="1059737"/>
            <a:ext cx="11030861" cy="1409700"/>
          </a:xfrm>
          <a:prstGeom prst="rect">
            <a:avLst/>
          </a:prstGeom>
        </p:spPr>
      </p:pic>
      <p:pic>
        <p:nvPicPr>
          <p:cNvPr id="3" name="Picture 2"/>
          <p:cNvPicPr>
            <a:picLocks noChangeAspect="1"/>
          </p:cNvPicPr>
          <p:nvPr/>
        </p:nvPicPr>
        <p:blipFill>
          <a:blip r:embed="rId3"/>
          <a:stretch>
            <a:fillRect/>
          </a:stretch>
        </p:blipFill>
        <p:spPr>
          <a:xfrm>
            <a:off x="1486719" y="328774"/>
            <a:ext cx="9235843" cy="5866544"/>
          </a:xfrm>
          <a:prstGeom prst="rect">
            <a:avLst/>
          </a:prstGeom>
        </p:spPr>
      </p:pic>
    </p:spTree>
    <p:extLst>
      <p:ext uri="{BB962C8B-B14F-4D97-AF65-F5344CB8AC3E}">
        <p14:creationId xmlns:p14="http://schemas.microsoft.com/office/powerpoint/2010/main" val="35012747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Shape 480"/>
          <p:cNvSpPr txBox="1">
            <a:spLocks noGrp="1"/>
          </p:cNvSpPr>
          <p:nvPr>
            <p:ph type="ctrTitle"/>
          </p:nvPr>
        </p:nvSpPr>
        <p:spPr>
          <a:xfrm>
            <a:off x="1097279" y="758952"/>
            <a:ext cx="10058399" cy="3566159"/>
          </a:xfrm>
          <a:prstGeom prst="rect">
            <a:avLst/>
          </a:prstGeom>
          <a:noFill/>
          <a:ln>
            <a:noFill/>
          </a:ln>
        </p:spPr>
        <p:txBody>
          <a:bodyPr lIns="91425" tIns="45700" rIns="91425" bIns="45700" anchor="b" anchorCtr="0">
            <a:noAutofit/>
          </a:bodyPr>
          <a:lstStyle/>
          <a:p>
            <a:pPr marL="0" marR="0" lvl="1" indent="0" algn="l" rtl="0">
              <a:spcBef>
                <a:spcPts val="0"/>
              </a:spcBef>
              <a:buSzPct val="25000"/>
              <a:buNone/>
            </a:pPr>
            <a:r>
              <a:rPr lang="en-US" sz="2700" b="0" i="0" u="none" strike="noStrike" cap="none" baseline="0"/>
              <a:t>FPGA</a:t>
            </a:r>
            <a:br>
              <a:rPr lang="en-US" sz="2700" b="0" i="0" u="none" strike="noStrike" cap="none" baseline="0"/>
            </a:br>
            <a:r>
              <a:rPr lang="en-US" sz="2700" b="0" i="0" u="none" strike="noStrike" cap="none" baseline="0"/>
              <a:t>Software Top-Down Functional Diagram</a:t>
            </a:r>
            <a:br>
              <a:rPr lang="en-US" sz="2700" b="0" i="0" u="none" strike="noStrike" cap="none" baseline="0"/>
            </a:br>
            <a:r>
              <a:rPr lang="en-US" sz="2700" b="0" i="0" u="none" strike="noStrike" cap="none" baseline="0"/>
              <a:t>Software Development</a:t>
            </a:r>
          </a:p>
        </p:txBody>
      </p:sp>
      <p:sp>
        <p:nvSpPr>
          <p:cNvPr id="481" name="Shape 481"/>
          <p:cNvSpPr txBox="1">
            <a:spLocks noGrp="1"/>
          </p:cNvSpPr>
          <p:nvPr>
            <p:ph type="subTitle" idx="1"/>
          </p:nvPr>
        </p:nvSpPr>
        <p:spPr>
          <a:xfrm>
            <a:off x="1100050" y="4455621"/>
            <a:ext cx="10058399" cy="1143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200"/>
              </a:spcAft>
              <a:buClr>
                <a:schemeClr val="accent1"/>
              </a:buClr>
              <a:buSzPct val="25000"/>
              <a:buFont typeface="Calibri"/>
              <a:buNone/>
            </a:pPr>
            <a:r>
              <a:rPr lang="en-US" sz="2400" b="0" i="0" u="none" strike="noStrike" cap="none" baseline="0">
                <a:solidFill>
                  <a:schemeClr val="dk2"/>
                </a:solidFill>
                <a:latin typeface="Calibri"/>
                <a:ea typeface="Calibri"/>
                <a:cs typeface="Calibri"/>
                <a:sym typeface="Calibri"/>
              </a:rPr>
              <a:t>OLIVIER BARBIER</a:t>
            </a: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7" name="Shape 487"/>
          <p:cNvSpPr txBox="1">
            <a:spLocks noGrp="1"/>
          </p:cNvSpPr>
          <p:nvPr>
            <p:ph type="ftr" idx="11"/>
          </p:nvPr>
        </p:nvSpPr>
        <p:spPr>
          <a:xfrm>
            <a:off x="3686185" y="6459785"/>
            <a:ext cx="4822803"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900" b="0" i="0" u="none" strike="noStrike" cap="none" baseline="0">
                <a:solidFill>
                  <a:srgbClr val="FFFFFF"/>
                </a:solidFill>
                <a:latin typeface="Calibri"/>
                <a:ea typeface="Calibri"/>
                <a:cs typeface="Calibri"/>
                <a:sym typeface="Calibri"/>
              </a:rPr>
              <a:t>SAR IMAGER</a:t>
            </a:r>
          </a:p>
        </p:txBody>
      </p:sp>
      <p:sp>
        <p:nvSpPr>
          <p:cNvPr id="488" name="Shape 488"/>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baseline="0">
                <a:solidFill>
                  <a:srgbClr val="FFFFFF"/>
                </a:solidFill>
                <a:latin typeface="Calibri"/>
                <a:ea typeface="Calibri"/>
                <a:cs typeface="Calibri"/>
                <a:sym typeface="Calibri"/>
              </a:rPr>
              <a:t>15</a:t>
            </a:fld>
            <a:endParaRPr lang="en-US" sz="1050" b="0" i="0" u="none" strike="noStrike" cap="none" baseline="0">
              <a:solidFill>
                <a:srgbClr val="FFFFFF"/>
              </a:solidFill>
              <a:latin typeface="Calibri"/>
              <a:ea typeface="Calibri"/>
              <a:cs typeface="Calibri"/>
              <a:sym typeface="Calibri"/>
            </a:endParaRPr>
          </a:p>
        </p:txBody>
      </p:sp>
      <p:sp>
        <p:nvSpPr>
          <p:cNvPr id="489" name="Shape 489"/>
          <p:cNvSpPr txBox="1">
            <a:spLocks noGrp="1"/>
          </p:cNvSpPr>
          <p:nvPr>
            <p:ph type="title"/>
          </p:nvPr>
        </p:nvSpPr>
        <p:spPr>
          <a:xfrm>
            <a:off x="650618" y="59389"/>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baseline="0" dirty="0">
                <a:solidFill>
                  <a:schemeClr val="dk1"/>
                </a:solidFill>
                <a:latin typeface="Calibri"/>
                <a:ea typeface="Calibri"/>
                <a:cs typeface="Calibri"/>
                <a:sym typeface="Calibri"/>
              </a:rPr>
              <a:t>FPGA</a:t>
            </a:r>
          </a:p>
        </p:txBody>
      </p:sp>
      <p:pic>
        <p:nvPicPr>
          <p:cNvPr id="490" name="Shape 490"/>
          <p:cNvPicPr preferRelativeResize="0"/>
          <p:nvPr/>
        </p:nvPicPr>
        <p:blipFill rotWithShape="1">
          <a:blip r:embed="rId3">
            <a:alphaModFix/>
          </a:blip>
          <a:srcRect/>
          <a:stretch/>
        </p:blipFill>
        <p:spPr>
          <a:xfrm>
            <a:off x="6945021" y="1970156"/>
            <a:ext cx="4498329" cy="3927474"/>
          </a:xfrm>
          <a:prstGeom prst="rect">
            <a:avLst/>
          </a:prstGeom>
          <a:noFill/>
          <a:ln>
            <a:noFill/>
          </a:ln>
        </p:spPr>
      </p:pic>
      <p:sp>
        <p:nvSpPr>
          <p:cNvPr id="491" name="Shape 491"/>
          <p:cNvSpPr txBox="1"/>
          <p:nvPr/>
        </p:nvSpPr>
        <p:spPr>
          <a:xfrm>
            <a:off x="537708" y="1825625"/>
            <a:ext cx="8442516" cy="4216539"/>
          </a:xfrm>
          <a:prstGeom prst="rect">
            <a:avLst/>
          </a:prstGeom>
          <a:noFill/>
          <a:ln>
            <a:noFill/>
          </a:ln>
        </p:spPr>
        <p:txBody>
          <a:bodyPr lIns="91425" tIns="45700" rIns="91425" bIns="45700" anchor="t" anchorCtr="0">
            <a:noAutofit/>
          </a:bodyPr>
          <a:lstStyle/>
          <a:p>
            <a:pPr marL="228600" marR="0" lvl="0" indent="-228600" algn="l" rtl="0">
              <a:spcBef>
                <a:spcPts val="0"/>
              </a:spcBef>
              <a:buClr>
                <a:schemeClr val="dk1"/>
              </a:buClr>
              <a:buSzPct val="100000"/>
              <a:buFont typeface="Arial"/>
              <a:buChar char="•"/>
            </a:pPr>
            <a:r>
              <a:rPr lang="en-US" sz="2800" b="0" i="0" u="none" strike="noStrike" cap="none" baseline="0" dirty="0">
                <a:solidFill>
                  <a:schemeClr val="dk1"/>
                </a:solidFill>
                <a:latin typeface="Calibri"/>
                <a:ea typeface="Calibri"/>
                <a:cs typeface="Calibri"/>
                <a:sym typeface="Calibri"/>
              </a:rPr>
              <a:t>Using XILINX FPGA</a:t>
            </a:r>
          </a:p>
          <a:p>
            <a:pPr marL="685800" marR="0" lvl="1" indent="-228600" algn="l" rtl="0">
              <a:spcBef>
                <a:spcPts val="0"/>
              </a:spcBef>
              <a:buClr>
                <a:schemeClr val="dk1"/>
              </a:buClr>
              <a:buSzPct val="155555"/>
              <a:buFont typeface="Arial"/>
              <a:buChar char="•"/>
            </a:pPr>
            <a:r>
              <a:rPr lang="en-US" sz="2000" b="0" i="0" u="none" strike="noStrike" cap="none" baseline="0" dirty="0">
                <a:solidFill>
                  <a:schemeClr val="dk1"/>
                </a:solidFill>
                <a:latin typeface="Calibri"/>
                <a:ea typeface="Calibri"/>
                <a:cs typeface="Calibri"/>
                <a:sym typeface="Calibri"/>
              </a:rPr>
              <a:t>More expensive than similar Altera board </a:t>
            </a:r>
          </a:p>
          <a:p>
            <a:pPr marL="457200" marR="0" lvl="1" indent="-228600" algn="l" rtl="0">
              <a:spcBef>
                <a:spcPts val="0"/>
              </a:spcBef>
              <a:buSzPct val="25000"/>
              <a:buNone/>
            </a:pPr>
            <a:r>
              <a:rPr lang="en-US" sz="2400" b="0" i="0" u="none" strike="noStrike" cap="none" baseline="0" dirty="0">
                <a:solidFill>
                  <a:schemeClr val="dk1"/>
                </a:solidFill>
                <a:latin typeface="Calibri"/>
                <a:ea typeface="Calibri"/>
                <a:cs typeface="Calibri"/>
                <a:sym typeface="Calibri"/>
              </a:rPr>
              <a:t>Why?</a:t>
            </a:r>
          </a:p>
          <a:p>
            <a:pPr marL="914400" marR="0" lvl="2" indent="-228600" algn="l" rtl="0">
              <a:spcBef>
                <a:spcPts val="0"/>
              </a:spcBef>
              <a:buSzPct val="25000"/>
              <a:buNone/>
            </a:pPr>
            <a:r>
              <a:rPr lang="en-US" sz="2000" b="0" i="0" u="none" strike="noStrike" cap="none" baseline="0" dirty="0">
                <a:solidFill>
                  <a:schemeClr val="dk1"/>
                </a:solidFill>
                <a:latin typeface="Calibri"/>
                <a:ea typeface="Calibri"/>
                <a:cs typeface="Calibri"/>
                <a:sym typeface="Calibri"/>
              </a:rPr>
              <a:t>100MHz clock frequency </a:t>
            </a:r>
          </a:p>
          <a:p>
            <a:pPr marL="914400" marR="0" lvl="2" indent="-228600" algn="l" rtl="0">
              <a:spcBef>
                <a:spcPts val="0"/>
              </a:spcBef>
              <a:buSzPct val="25000"/>
              <a:buNone/>
            </a:pPr>
            <a:r>
              <a:rPr lang="en-US" sz="2000" b="0" i="0" u="none" strike="noStrike" cap="none" baseline="0" dirty="0">
                <a:solidFill>
                  <a:schemeClr val="dk1"/>
                </a:solidFill>
                <a:latin typeface="Calibri"/>
                <a:ea typeface="Calibri"/>
                <a:cs typeface="Calibri"/>
                <a:sym typeface="Calibri"/>
              </a:rPr>
              <a:t>Basic math logic module</a:t>
            </a:r>
          </a:p>
          <a:p>
            <a:pPr marL="914400" marR="0" lvl="2" indent="-228600" algn="l" rtl="0">
              <a:spcBef>
                <a:spcPts val="0"/>
              </a:spcBef>
              <a:buSzPct val="25000"/>
              <a:buNone/>
            </a:pPr>
            <a:r>
              <a:rPr lang="en-US" sz="2000" b="0" i="0" u="none" strike="noStrike" cap="none" baseline="0" dirty="0">
                <a:solidFill>
                  <a:schemeClr val="dk1"/>
                </a:solidFill>
                <a:latin typeface="Calibri"/>
                <a:ea typeface="Calibri"/>
                <a:cs typeface="Calibri"/>
                <a:sym typeface="Calibri"/>
              </a:rPr>
              <a:t>Analog-to-digital and digital-to-analog converter.</a:t>
            </a:r>
          </a:p>
          <a:p>
            <a:pPr marL="914400" marR="0" lvl="2" indent="-228600" algn="l" rtl="0">
              <a:spcBef>
                <a:spcPts val="0"/>
              </a:spcBef>
              <a:buSzPct val="25000"/>
              <a:buNone/>
            </a:pPr>
            <a:r>
              <a:rPr lang="en-US" sz="2000" b="0" i="0" u="none" strike="noStrike" cap="none" baseline="0" dirty="0">
                <a:solidFill>
                  <a:schemeClr val="dk1"/>
                </a:solidFill>
                <a:latin typeface="Calibri"/>
                <a:ea typeface="Calibri"/>
                <a:cs typeface="Calibri"/>
                <a:sym typeface="Calibri"/>
              </a:rPr>
              <a:t>Capabilities of Image Processing </a:t>
            </a:r>
          </a:p>
          <a:p>
            <a:pPr marL="228600" marR="0" lvl="0" indent="-228600" algn="l" rtl="0">
              <a:spcBef>
                <a:spcPts val="0"/>
              </a:spcBef>
              <a:buClr>
                <a:schemeClr val="dk1"/>
              </a:buClr>
              <a:buSzPct val="100000"/>
              <a:buFont typeface="Arial"/>
              <a:buChar char="•"/>
            </a:pPr>
            <a:r>
              <a:rPr lang="en-US" sz="2800" b="0" i="0" u="none" strike="noStrike" cap="none" baseline="0" dirty="0">
                <a:solidFill>
                  <a:schemeClr val="dk1"/>
                </a:solidFill>
                <a:latin typeface="Calibri"/>
                <a:ea typeface="Calibri"/>
                <a:cs typeface="Calibri"/>
                <a:sym typeface="Calibri"/>
              </a:rPr>
              <a:t>Main Objectives</a:t>
            </a:r>
          </a:p>
          <a:p>
            <a:pPr marL="914400" marR="0" lvl="2" indent="-228600" algn="l" rtl="0">
              <a:spcBef>
                <a:spcPts val="0"/>
              </a:spcBef>
              <a:buSzPct val="25000"/>
              <a:buNone/>
            </a:pPr>
            <a:r>
              <a:rPr lang="en-US" sz="2000" b="0" i="0" u="none" strike="noStrike" cap="none" baseline="0" dirty="0">
                <a:solidFill>
                  <a:schemeClr val="dk1"/>
                </a:solidFill>
                <a:latin typeface="Calibri"/>
                <a:ea typeface="Calibri"/>
                <a:cs typeface="Calibri"/>
                <a:sym typeface="Calibri"/>
              </a:rPr>
              <a:t>Generate signals</a:t>
            </a:r>
            <a:r>
              <a:rPr lang="en-US" sz="1800" b="0" i="0" u="none" strike="noStrike" cap="none" baseline="0" dirty="0">
                <a:solidFill>
                  <a:schemeClr val="dk1"/>
                </a:solidFill>
                <a:latin typeface="Calibri"/>
                <a:ea typeface="Calibri"/>
                <a:cs typeface="Calibri"/>
                <a:sym typeface="Calibri"/>
              </a:rPr>
              <a:t> to </a:t>
            </a:r>
            <a:r>
              <a:rPr lang="en-US" sz="2000" b="0" i="0" u="none" strike="noStrike" cap="none" baseline="0" dirty="0">
                <a:solidFill>
                  <a:schemeClr val="dk1"/>
                </a:solidFill>
                <a:latin typeface="Calibri"/>
                <a:ea typeface="Calibri"/>
                <a:cs typeface="Calibri"/>
                <a:sym typeface="Calibri"/>
              </a:rPr>
              <a:t>control</a:t>
            </a:r>
            <a:r>
              <a:rPr lang="en-US" sz="2400" b="0" i="0" u="none" strike="noStrike" cap="none" baseline="0" dirty="0">
                <a:solidFill>
                  <a:schemeClr val="dk1"/>
                </a:solidFill>
                <a:latin typeface="Calibri"/>
                <a:ea typeface="Calibri"/>
                <a:cs typeface="Calibri"/>
                <a:sym typeface="Calibri"/>
              </a:rPr>
              <a:t> </a:t>
            </a:r>
            <a:r>
              <a:rPr lang="en-US" sz="2000" b="0" i="0" u="none" strike="noStrike" cap="none" baseline="0" dirty="0">
                <a:solidFill>
                  <a:schemeClr val="dk1"/>
                </a:solidFill>
                <a:latin typeface="Calibri"/>
                <a:ea typeface="Calibri"/>
                <a:cs typeface="Calibri"/>
                <a:sym typeface="Calibri"/>
              </a:rPr>
              <a:t>different components</a:t>
            </a:r>
          </a:p>
          <a:p>
            <a:pPr marL="914400" marR="0" lvl="2" indent="-228600" algn="l" rtl="0">
              <a:spcBef>
                <a:spcPts val="0"/>
              </a:spcBef>
              <a:buSzPct val="25000"/>
              <a:buNone/>
            </a:pPr>
            <a:r>
              <a:rPr lang="en-US" sz="2000" b="0" i="0" u="none" strike="noStrike" cap="none" baseline="0" dirty="0">
                <a:solidFill>
                  <a:schemeClr val="dk1"/>
                </a:solidFill>
                <a:latin typeface="Calibri"/>
                <a:ea typeface="Calibri"/>
                <a:cs typeface="Calibri"/>
                <a:sym typeface="Calibri"/>
              </a:rPr>
              <a:t>Store values and do signal processing calculations </a:t>
            </a:r>
          </a:p>
          <a:p>
            <a:pPr marL="914400" marR="0" lvl="2" indent="-228600" algn="l" rtl="0">
              <a:spcBef>
                <a:spcPts val="0"/>
              </a:spcBef>
              <a:buSzPct val="25000"/>
              <a:buNone/>
            </a:pPr>
            <a:r>
              <a:rPr lang="en-US" sz="2000" b="0" i="0" u="none" strike="noStrike" cap="none" baseline="0" dirty="0">
                <a:solidFill>
                  <a:schemeClr val="dk1"/>
                </a:solidFill>
                <a:latin typeface="Calibri"/>
                <a:ea typeface="Calibri"/>
                <a:cs typeface="Calibri"/>
                <a:sym typeface="Calibri"/>
              </a:rPr>
              <a:t>Send what need to be display.</a:t>
            </a:r>
            <a:r>
              <a:rPr lang="en-US" sz="2400" b="0" i="0" u="none" strike="noStrike" cap="none" baseline="0" dirty="0">
                <a:solidFill>
                  <a:schemeClr val="dk1"/>
                </a:solidFill>
                <a:latin typeface="Calibri"/>
                <a:ea typeface="Calibri"/>
                <a:cs typeface="Calibri"/>
                <a:sym typeface="Calibri"/>
              </a:rPr>
              <a:t> </a:t>
            </a:r>
          </a:p>
          <a:p>
            <a:pPr marL="0" marR="0" lvl="0" indent="0" algn="l" rtl="0">
              <a:spcBef>
                <a:spcPts val="0"/>
              </a:spcBef>
              <a:buNone/>
            </a:pPr>
            <a:endParaRPr sz="1800" b="0" i="0" u="none" strike="noStrike" cap="none" baseline="0" dirty="0">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7" name="Shape 497"/>
          <p:cNvSpPr txBox="1">
            <a:spLocks noGrp="1"/>
          </p:cNvSpPr>
          <p:nvPr>
            <p:ph type="ftr" idx="11"/>
          </p:nvPr>
        </p:nvSpPr>
        <p:spPr>
          <a:xfrm>
            <a:off x="3686185" y="6459785"/>
            <a:ext cx="4822803"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900" b="0" i="0" u="none" strike="noStrike" cap="none" baseline="0">
                <a:solidFill>
                  <a:srgbClr val="FFFFFF"/>
                </a:solidFill>
                <a:latin typeface="Calibri"/>
                <a:ea typeface="Calibri"/>
                <a:cs typeface="Calibri"/>
                <a:sym typeface="Calibri"/>
              </a:rPr>
              <a:t>SAR IMAGER</a:t>
            </a:r>
          </a:p>
        </p:txBody>
      </p:sp>
      <p:sp>
        <p:nvSpPr>
          <p:cNvPr id="498" name="Shape 498"/>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baseline="0">
                <a:solidFill>
                  <a:srgbClr val="FFFFFF"/>
                </a:solidFill>
                <a:latin typeface="Calibri"/>
                <a:ea typeface="Calibri"/>
                <a:cs typeface="Calibri"/>
                <a:sym typeface="Calibri"/>
              </a:rPr>
              <a:t>16</a:t>
            </a:fld>
            <a:endParaRPr lang="en-US" sz="1050" b="0" i="0" u="none" strike="noStrike" cap="none" baseline="0">
              <a:solidFill>
                <a:srgbClr val="FFFFFF"/>
              </a:solidFill>
              <a:latin typeface="Calibri"/>
              <a:ea typeface="Calibri"/>
              <a:cs typeface="Calibri"/>
              <a:sym typeface="Calibri"/>
            </a:endParaRPr>
          </a:p>
        </p:txBody>
      </p:sp>
      <p:sp>
        <p:nvSpPr>
          <p:cNvPr id="499" name="Shape 499"/>
          <p:cNvSpPr txBox="1">
            <a:spLocks noGrp="1"/>
          </p:cNvSpPr>
          <p:nvPr>
            <p:ph type="title"/>
          </p:nvPr>
        </p:nvSpPr>
        <p:spPr>
          <a:xfrm>
            <a:off x="838200" y="365125"/>
            <a:ext cx="10515599" cy="1325562"/>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4800" b="0" i="0" u="none" strike="noStrike" cap="none" baseline="0">
                <a:solidFill>
                  <a:srgbClr val="3F3F3F"/>
                </a:solidFill>
                <a:latin typeface="Calibri"/>
                <a:ea typeface="Calibri"/>
                <a:cs typeface="Calibri"/>
                <a:sym typeface="Calibri"/>
              </a:rPr>
              <a:t>Software Top-Down Functional Diagram</a:t>
            </a:r>
          </a:p>
        </p:txBody>
      </p:sp>
      <p:pic>
        <p:nvPicPr>
          <p:cNvPr id="500" name="Shape 500"/>
          <p:cNvPicPr preferRelativeResize="0"/>
          <p:nvPr/>
        </p:nvPicPr>
        <p:blipFill rotWithShape="1">
          <a:blip r:embed="rId3">
            <a:alphaModFix/>
          </a:blip>
          <a:srcRect/>
          <a:stretch/>
        </p:blipFill>
        <p:spPr>
          <a:xfrm>
            <a:off x="1289245" y="1814865"/>
            <a:ext cx="9397388" cy="442721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6" name="Shape 506"/>
          <p:cNvSpPr txBox="1">
            <a:spLocks noGrp="1"/>
          </p:cNvSpPr>
          <p:nvPr>
            <p:ph type="ftr" idx="11"/>
          </p:nvPr>
        </p:nvSpPr>
        <p:spPr>
          <a:xfrm>
            <a:off x="3686185" y="6459785"/>
            <a:ext cx="4822803"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900" b="0" i="0" u="none" strike="noStrike" cap="none" baseline="0">
                <a:solidFill>
                  <a:srgbClr val="FFFFFF"/>
                </a:solidFill>
                <a:latin typeface="Calibri"/>
                <a:ea typeface="Calibri"/>
                <a:cs typeface="Calibri"/>
                <a:sym typeface="Calibri"/>
              </a:rPr>
              <a:t>SAR IMAGER</a:t>
            </a:r>
          </a:p>
        </p:txBody>
      </p:sp>
      <p:sp>
        <p:nvSpPr>
          <p:cNvPr id="507" name="Shape 507"/>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baseline="0">
                <a:solidFill>
                  <a:srgbClr val="FFFFFF"/>
                </a:solidFill>
                <a:latin typeface="Calibri"/>
                <a:ea typeface="Calibri"/>
                <a:cs typeface="Calibri"/>
                <a:sym typeface="Calibri"/>
              </a:rPr>
              <a:t>17</a:t>
            </a:fld>
            <a:endParaRPr lang="en-US" sz="1050" b="0" i="0" u="none" strike="noStrike" cap="none" baseline="0">
              <a:solidFill>
                <a:srgbClr val="FFFFFF"/>
              </a:solidFill>
              <a:latin typeface="Calibri"/>
              <a:ea typeface="Calibri"/>
              <a:cs typeface="Calibri"/>
              <a:sym typeface="Calibri"/>
            </a:endParaRPr>
          </a:p>
        </p:txBody>
      </p:sp>
      <p:pic>
        <p:nvPicPr>
          <p:cNvPr id="508" name="Shape 508"/>
          <p:cNvPicPr preferRelativeResize="0"/>
          <p:nvPr/>
        </p:nvPicPr>
        <p:blipFill rotWithShape="1">
          <a:blip r:embed="rId3">
            <a:alphaModFix/>
          </a:blip>
          <a:srcRect/>
          <a:stretch/>
        </p:blipFill>
        <p:spPr>
          <a:xfrm>
            <a:off x="6759189" y="2093118"/>
            <a:ext cx="5300607" cy="3257882"/>
          </a:xfrm>
          <a:prstGeom prst="rect">
            <a:avLst/>
          </a:prstGeom>
          <a:noFill/>
          <a:ln>
            <a:noFill/>
          </a:ln>
        </p:spPr>
      </p:pic>
      <p:sp>
        <p:nvSpPr>
          <p:cNvPr id="509" name="Shape 509"/>
          <p:cNvSpPr txBox="1">
            <a:spLocks noGrp="1"/>
          </p:cNvSpPr>
          <p:nvPr>
            <p:ph type="title"/>
          </p:nvPr>
        </p:nvSpPr>
        <p:spPr>
          <a:xfrm>
            <a:off x="839787" y="365125"/>
            <a:ext cx="10515599" cy="1120774"/>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SOFTWARE DEVELOPMENT </a:t>
            </a:r>
          </a:p>
        </p:txBody>
      </p:sp>
      <p:sp>
        <p:nvSpPr>
          <p:cNvPr id="510" name="Shape 510"/>
          <p:cNvSpPr txBox="1"/>
          <p:nvPr/>
        </p:nvSpPr>
        <p:spPr>
          <a:xfrm>
            <a:off x="839787" y="2003607"/>
            <a:ext cx="5157787" cy="3347393"/>
          </a:xfrm>
          <a:prstGeom prst="rect">
            <a:avLst/>
          </a:prstGeom>
          <a:noFill/>
          <a:ln>
            <a:noFill/>
          </a:ln>
        </p:spPr>
        <p:txBody>
          <a:bodyPr lIns="91425" tIns="45700" rIns="91425" bIns="45700" anchor="t" anchorCtr="0">
            <a:noAutofit/>
          </a:bodyPr>
          <a:lstStyle/>
          <a:p>
            <a:pPr marL="91440" marR="0" lvl="0" indent="-91440" algn="l" rtl="0">
              <a:lnSpc>
                <a:spcPct val="90000"/>
              </a:lnSpc>
              <a:spcBef>
                <a:spcPts val="0"/>
              </a:spcBef>
              <a:spcAft>
                <a:spcPts val="0"/>
              </a:spcAft>
              <a:buClr>
                <a:schemeClr val="accent1"/>
              </a:buClr>
              <a:buSzPct val="100000"/>
              <a:buFont typeface="Calibri"/>
              <a:buChar char=" "/>
            </a:pPr>
            <a:r>
              <a:rPr lang="en-US" sz="2000" b="0" i="0" u="none" strike="noStrike" cap="none" baseline="0" dirty="0">
                <a:solidFill>
                  <a:srgbClr val="3F3F3F"/>
                </a:solidFill>
                <a:latin typeface="Calibri"/>
                <a:ea typeface="Calibri"/>
                <a:cs typeface="Calibri"/>
                <a:sym typeface="Calibri"/>
              </a:rPr>
              <a:t>What we need to do</a:t>
            </a:r>
          </a:p>
          <a:p>
            <a:pPr marL="384048" marR="0" lvl="1" indent="-193548" algn="l" rtl="0">
              <a:lnSpc>
                <a:spcPct val="90000"/>
              </a:lnSpc>
              <a:spcBef>
                <a:spcPts val="400"/>
              </a:spcBef>
              <a:spcAft>
                <a:spcPts val="0"/>
              </a:spcAft>
              <a:buClr>
                <a:schemeClr val="accent1"/>
              </a:buClr>
              <a:buSzPct val="100000"/>
              <a:buFont typeface="Calibri"/>
              <a:buChar char="◦"/>
            </a:pPr>
            <a:r>
              <a:rPr lang="en-US" sz="1800" b="0" i="0" u="none" strike="noStrike" cap="none" baseline="0" dirty="0">
                <a:solidFill>
                  <a:srgbClr val="3F3F3F"/>
                </a:solidFill>
                <a:latin typeface="Calibri"/>
                <a:ea typeface="Calibri"/>
                <a:cs typeface="Calibri"/>
                <a:sym typeface="Calibri"/>
              </a:rPr>
              <a:t>Understanding and testing last year team code </a:t>
            </a:r>
          </a:p>
          <a:p>
            <a:pPr marL="384048" marR="0" lvl="1" indent="-193548" algn="l" rtl="0">
              <a:lnSpc>
                <a:spcPct val="90000"/>
              </a:lnSpc>
              <a:spcBef>
                <a:spcPts val="600"/>
              </a:spcBef>
              <a:spcAft>
                <a:spcPts val="0"/>
              </a:spcAft>
              <a:buClr>
                <a:schemeClr val="accent1"/>
              </a:buClr>
              <a:buSzPct val="100000"/>
              <a:buFont typeface="Calibri"/>
              <a:buChar char="◦"/>
            </a:pPr>
            <a:r>
              <a:rPr lang="en-US" sz="1800" b="0" i="0" u="none" strike="noStrike" cap="none" baseline="0" dirty="0">
                <a:solidFill>
                  <a:srgbClr val="3F3F3F"/>
                </a:solidFill>
                <a:latin typeface="Calibri"/>
                <a:ea typeface="Calibri"/>
                <a:cs typeface="Calibri"/>
                <a:sym typeface="Calibri"/>
              </a:rPr>
              <a:t>Verify &amp; Optimize code   </a:t>
            </a:r>
          </a:p>
          <a:p>
            <a:pPr marL="566928" marR="0" lvl="2" indent="-185928" algn="l" rtl="0">
              <a:lnSpc>
                <a:spcPct val="90000"/>
              </a:lnSpc>
              <a:spcBef>
                <a:spcPts val="600"/>
              </a:spcBef>
              <a:spcAft>
                <a:spcPts val="0"/>
              </a:spcAft>
              <a:buClr>
                <a:schemeClr val="accent1"/>
              </a:buClr>
              <a:buSzPct val="100000"/>
              <a:buFont typeface="Calibri"/>
              <a:buChar char="◦"/>
            </a:pPr>
            <a:r>
              <a:rPr lang="en-US" sz="1400" b="0" i="0" u="none" strike="noStrike" cap="none" baseline="0" dirty="0">
                <a:solidFill>
                  <a:srgbClr val="3F3F3F"/>
                </a:solidFill>
                <a:latin typeface="Calibri"/>
                <a:ea typeface="Calibri"/>
                <a:cs typeface="Calibri"/>
                <a:sym typeface="Calibri"/>
              </a:rPr>
              <a:t>System Timing</a:t>
            </a:r>
          </a:p>
          <a:p>
            <a:pPr marL="566928" marR="0" lvl="2" indent="-185928" algn="l" rtl="0">
              <a:lnSpc>
                <a:spcPct val="90000"/>
              </a:lnSpc>
              <a:spcBef>
                <a:spcPts val="600"/>
              </a:spcBef>
              <a:spcAft>
                <a:spcPts val="0"/>
              </a:spcAft>
              <a:buClr>
                <a:schemeClr val="accent1"/>
              </a:buClr>
              <a:buSzPct val="100000"/>
              <a:buFont typeface="Calibri"/>
              <a:buChar char="◦"/>
            </a:pPr>
            <a:r>
              <a:rPr lang="en-US" sz="1400" b="0" i="0" u="none" strike="noStrike" cap="none" baseline="0" dirty="0">
                <a:solidFill>
                  <a:srgbClr val="3F3F3F"/>
                </a:solidFill>
                <a:latin typeface="Calibri"/>
                <a:ea typeface="Calibri"/>
                <a:cs typeface="Calibri"/>
                <a:sym typeface="Calibri"/>
              </a:rPr>
              <a:t>A/D conversion code</a:t>
            </a:r>
          </a:p>
          <a:p>
            <a:pPr marL="384048" marR="0" lvl="1" indent="-193548" algn="l" rtl="0">
              <a:lnSpc>
                <a:spcPct val="90000"/>
              </a:lnSpc>
              <a:spcBef>
                <a:spcPts val="600"/>
              </a:spcBef>
              <a:spcAft>
                <a:spcPts val="0"/>
              </a:spcAft>
              <a:buClr>
                <a:schemeClr val="accent1"/>
              </a:buClr>
              <a:buSzPct val="100000"/>
              <a:buFont typeface="Calibri"/>
              <a:buChar char="◦"/>
            </a:pPr>
            <a:r>
              <a:rPr lang="en-US" sz="1800" b="0" i="0" u="none" strike="noStrike" cap="none" baseline="0" dirty="0">
                <a:solidFill>
                  <a:srgbClr val="3F3F3F"/>
                </a:solidFill>
                <a:latin typeface="Calibri"/>
                <a:ea typeface="Calibri"/>
                <a:cs typeface="Calibri"/>
                <a:sym typeface="Calibri"/>
              </a:rPr>
              <a:t>VGA coding</a:t>
            </a:r>
          </a:p>
          <a:p>
            <a:pPr marL="566928" marR="0" lvl="2" indent="-185928" algn="l" rtl="0">
              <a:lnSpc>
                <a:spcPct val="90000"/>
              </a:lnSpc>
              <a:spcBef>
                <a:spcPts val="600"/>
              </a:spcBef>
              <a:spcAft>
                <a:spcPts val="0"/>
              </a:spcAft>
              <a:buClr>
                <a:schemeClr val="accent1"/>
              </a:buClr>
              <a:buSzPct val="100000"/>
              <a:buFont typeface="Calibri"/>
              <a:buChar char="◦"/>
            </a:pPr>
            <a:r>
              <a:rPr lang="en-US" sz="1400" b="0" i="0" u="none" strike="noStrike" cap="none" baseline="0" dirty="0">
                <a:solidFill>
                  <a:srgbClr val="3F3F3F"/>
                </a:solidFill>
                <a:latin typeface="Calibri"/>
                <a:ea typeface="Calibri"/>
                <a:cs typeface="Calibri"/>
                <a:sym typeface="Calibri"/>
              </a:rPr>
              <a:t>Develop and implement the VGA display algorithm and analysis of the signal from IQ demodulator</a:t>
            </a:r>
          </a:p>
          <a:p>
            <a:pPr marL="384048" marR="0" lvl="1" indent="-193548" algn="l" rtl="0">
              <a:lnSpc>
                <a:spcPct val="90000"/>
              </a:lnSpc>
              <a:spcBef>
                <a:spcPts val="600"/>
              </a:spcBef>
              <a:spcAft>
                <a:spcPts val="400"/>
              </a:spcAft>
              <a:buClr>
                <a:schemeClr val="accent1"/>
              </a:buClr>
              <a:buSzPct val="100000"/>
              <a:buFont typeface="Calibri"/>
              <a:buChar char="◦"/>
            </a:pPr>
            <a:r>
              <a:rPr lang="en-US" sz="1800" b="0" i="0" u="none" strike="noStrike" cap="none" baseline="0" dirty="0">
                <a:solidFill>
                  <a:srgbClr val="3F3F3F"/>
                </a:solidFill>
                <a:latin typeface="Calibri"/>
                <a:ea typeface="Calibri"/>
                <a:cs typeface="Calibri"/>
                <a:sym typeface="Calibri"/>
              </a:rPr>
              <a:t>Do parallel work on presenting detailed functional design modules and diagram of the different subprograms</a:t>
            </a: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Shape 515"/>
          <p:cNvSpPr txBox="1">
            <a:spLocks noGrp="1"/>
          </p:cNvSpPr>
          <p:nvPr>
            <p:ph type="ctrTitle"/>
          </p:nvPr>
        </p:nvSpPr>
        <p:spPr>
          <a:xfrm>
            <a:off x="1097279" y="758952"/>
            <a:ext cx="10058399" cy="3566159"/>
          </a:xfrm>
          <a:prstGeom prst="rect">
            <a:avLst/>
          </a:prstGeom>
          <a:noFill/>
          <a:ln>
            <a:noFill/>
          </a:ln>
        </p:spPr>
        <p:txBody>
          <a:bodyPr lIns="91425" tIns="45700" rIns="91425" bIns="45700" anchor="b" anchorCtr="0">
            <a:noAutofit/>
          </a:bodyPr>
          <a:lstStyle/>
          <a:p>
            <a:pPr marL="0" marR="0" lvl="1" indent="0" algn="l" rtl="0">
              <a:spcBef>
                <a:spcPts val="0"/>
              </a:spcBef>
              <a:buSzPct val="25000"/>
              <a:buNone/>
            </a:pPr>
            <a:r>
              <a:rPr lang="en-US" sz="3000" b="0" i="0" u="none" strike="noStrike" cap="none" baseline="0" dirty="0"/>
              <a:t/>
            </a:r>
            <a:br>
              <a:rPr lang="en-US" sz="3000" b="0" i="0" u="none" strike="noStrike" cap="none" baseline="0" dirty="0"/>
            </a:br>
            <a:r>
              <a:rPr lang="en-US" sz="3000" b="0" i="0" u="none" strike="noStrike" cap="none" baseline="0" dirty="0"/>
              <a:t/>
            </a:r>
            <a:br>
              <a:rPr lang="en-US" sz="3000" b="0" i="0" u="none" strike="noStrike" cap="none" baseline="0" dirty="0"/>
            </a:br>
            <a:r>
              <a:rPr lang="en-US" sz="3000" b="0" i="0" u="none" strike="noStrike" cap="none" baseline="0" dirty="0"/>
              <a:t>Current Status (Mechanical)</a:t>
            </a:r>
            <a:br>
              <a:rPr lang="en-US" sz="3000" b="0" i="0" u="none" strike="noStrike" cap="none" baseline="0" dirty="0"/>
            </a:br>
            <a:r>
              <a:rPr lang="en-US" sz="3000" b="0" i="0" u="none" strike="noStrike" cap="none" baseline="0" dirty="0"/>
              <a:t>Challenges &amp; Design Considerations (Mechanical)</a:t>
            </a:r>
          </a:p>
        </p:txBody>
      </p:sp>
      <p:sp>
        <p:nvSpPr>
          <p:cNvPr id="516" name="Shape 516"/>
          <p:cNvSpPr txBox="1">
            <a:spLocks noGrp="1"/>
          </p:cNvSpPr>
          <p:nvPr>
            <p:ph type="subTitle" idx="1"/>
          </p:nvPr>
        </p:nvSpPr>
        <p:spPr>
          <a:xfrm>
            <a:off x="1100050" y="4455621"/>
            <a:ext cx="10058399" cy="1143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200"/>
              </a:spcAft>
              <a:buClr>
                <a:schemeClr val="accent1"/>
              </a:buClr>
              <a:buSzPct val="25000"/>
              <a:buFont typeface="Calibri"/>
              <a:buNone/>
            </a:pPr>
            <a:r>
              <a:rPr lang="en-US" sz="2400" b="0" i="0" u="none" strike="noStrike" cap="none" baseline="0">
                <a:solidFill>
                  <a:schemeClr val="dk2"/>
                </a:solidFill>
                <a:latin typeface="Calibri"/>
                <a:ea typeface="Calibri"/>
                <a:cs typeface="Calibri"/>
                <a:sym typeface="Calibri"/>
              </a:rPr>
              <a:t>JULIAN RODRIGUEZ</a:t>
            </a: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title"/>
          </p:nvPr>
        </p:nvSpPr>
        <p:spPr>
          <a:xfrm>
            <a:off x="1097279" y="286603"/>
            <a:ext cx="10058399" cy="1450756"/>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4800" b="0" i="0" u="none" strike="noStrike" cap="none" baseline="0">
                <a:solidFill>
                  <a:srgbClr val="3F3F3F"/>
                </a:solidFill>
                <a:latin typeface="Calibri"/>
                <a:ea typeface="Calibri"/>
                <a:cs typeface="Calibri"/>
                <a:sym typeface="Calibri"/>
              </a:rPr>
              <a:t>Current State: Mechanical - Structure</a:t>
            </a:r>
          </a:p>
        </p:txBody>
      </p:sp>
      <p:pic>
        <p:nvPicPr>
          <p:cNvPr id="522" name="Shape 522"/>
          <p:cNvPicPr preferRelativeResize="0">
            <a:picLocks noGrp="1"/>
          </p:cNvPicPr>
          <p:nvPr>
            <p:ph type="body" idx="1"/>
          </p:nvPr>
        </p:nvPicPr>
        <p:blipFill rotWithShape="1">
          <a:blip r:embed="rId3">
            <a:alphaModFix/>
          </a:blip>
          <a:srcRect/>
          <a:stretch/>
        </p:blipFill>
        <p:spPr>
          <a:xfrm>
            <a:off x="1096962" y="2003776"/>
            <a:ext cx="4938712" cy="3707696"/>
          </a:xfrm>
          <a:prstGeom prst="rect">
            <a:avLst/>
          </a:prstGeom>
          <a:noFill/>
          <a:ln>
            <a:noFill/>
          </a:ln>
        </p:spPr>
      </p:pic>
      <p:sp>
        <p:nvSpPr>
          <p:cNvPr id="6" name="Shape 530"/>
          <p:cNvSpPr txBox="1">
            <a:spLocks noGrp="1"/>
          </p:cNvSpPr>
          <p:nvPr>
            <p:ph type="body" idx="2"/>
          </p:nvPr>
        </p:nvSpPr>
        <p:spPr>
          <a:xfrm>
            <a:off x="6217918" y="2003776"/>
            <a:ext cx="4937760" cy="4023360"/>
          </a:xfrm>
          <a:prstGeom prst="rect">
            <a:avLst/>
          </a:prstGeom>
          <a:noFill/>
          <a:ln>
            <a:noFill/>
          </a:ln>
        </p:spPr>
        <p:txBody>
          <a:bodyPr lIns="0" tIns="45700" rIns="0" bIns="45700" anchor="t" anchorCtr="0">
            <a:noAutofit/>
          </a:bodyPr>
          <a:lstStyle/>
          <a:p>
            <a:pPr marL="457200" marR="0" lvl="0" indent="-431800" algn="l" rtl="0">
              <a:lnSpc>
                <a:spcPct val="90000"/>
              </a:lnSpc>
              <a:spcBef>
                <a:spcPts val="0"/>
              </a:spcBef>
              <a:spcAft>
                <a:spcPts val="0"/>
              </a:spcAft>
              <a:buClr>
                <a:schemeClr val="dk1"/>
              </a:buClr>
              <a:buSzPct val="100000"/>
              <a:buFont typeface="Calibri"/>
              <a:buChar char="•"/>
            </a:pPr>
            <a:r>
              <a:rPr lang="en-US" sz="2600" b="0" i="0" u="none" strike="noStrike" cap="none" baseline="0" dirty="0" smtClean="0">
                <a:solidFill>
                  <a:schemeClr val="dk1"/>
                </a:solidFill>
                <a:latin typeface="Calibri"/>
                <a:ea typeface="Calibri"/>
                <a:cs typeface="Calibri"/>
                <a:sym typeface="Calibri"/>
              </a:rPr>
              <a:t>Currently too heavy ~200lbs with component box (not pictured)</a:t>
            </a:r>
            <a:endParaRPr lang="en-US" sz="2600" b="0" i="0" u="none" strike="noStrike" cap="none" baseline="0" dirty="0">
              <a:solidFill>
                <a:schemeClr val="dk1"/>
              </a:solidFill>
              <a:latin typeface="Calibri"/>
              <a:ea typeface="Calibri"/>
              <a:cs typeface="Calibri"/>
              <a:sym typeface="Calibri"/>
            </a:endParaRPr>
          </a:p>
          <a:p>
            <a:pPr marL="0" marR="0" lvl="0" indent="0" algn="l" rtl="0">
              <a:lnSpc>
                <a:spcPct val="90000"/>
              </a:lnSpc>
              <a:spcBef>
                <a:spcPts val="200"/>
              </a:spcBef>
              <a:spcAft>
                <a:spcPts val="0"/>
              </a:spcAft>
              <a:buNone/>
            </a:pPr>
            <a:endParaRPr sz="2600" b="0" i="0" u="none" strike="noStrike" cap="none" baseline="0" dirty="0">
              <a:solidFill>
                <a:schemeClr val="dk1"/>
              </a:solidFill>
              <a:latin typeface="Calibri"/>
              <a:ea typeface="Calibri"/>
              <a:cs typeface="Calibri"/>
              <a:sym typeface="Calibri"/>
            </a:endParaRPr>
          </a:p>
          <a:p>
            <a:pPr marL="457200" marR="0" lvl="0" indent="-431800" algn="l" rtl="0">
              <a:lnSpc>
                <a:spcPct val="90000"/>
              </a:lnSpc>
              <a:spcBef>
                <a:spcPts val="200"/>
              </a:spcBef>
              <a:spcAft>
                <a:spcPts val="0"/>
              </a:spcAft>
              <a:buClr>
                <a:schemeClr val="dk1"/>
              </a:buClr>
              <a:buSzPct val="100000"/>
              <a:buFont typeface="Calibri"/>
              <a:buChar char="•"/>
            </a:pPr>
            <a:r>
              <a:rPr lang="en-US" sz="2600" b="0" i="0" u="none" strike="noStrike" cap="none" baseline="0" dirty="0" smtClean="0">
                <a:solidFill>
                  <a:schemeClr val="dk1"/>
                </a:solidFill>
                <a:latin typeface="Calibri"/>
                <a:ea typeface="Calibri"/>
                <a:cs typeface="Calibri"/>
                <a:sym typeface="Calibri"/>
              </a:rPr>
              <a:t>Structure is unstable and top heavy</a:t>
            </a:r>
            <a:endParaRPr lang="en-US" sz="2600" b="0" i="0" u="none" strike="noStrike" cap="none" baseline="0" dirty="0">
              <a:solidFill>
                <a:schemeClr val="dk1"/>
              </a:solidFill>
              <a:latin typeface="Calibri"/>
              <a:ea typeface="Calibri"/>
              <a:cs typeface="Calibri"/>
              <a:sym typeface="Calibri"/>
            </a:endParaRPr>
          </a:p>
          <a:p>
            <a:pPr marL="0" marR="0" lvl="0" indent="0" algn="l" rtl="0">
              <a:lnSpc>
                <a:spcPct val="90000"/>
              </a:lnSpc>
              <a:spcBef>
                <a:spcPts val="200"/>
              </a:spcBef>
              <a:spcAft>
                <a:spcPts val="0"/>
              </a:spcAft>
              <a:buNone/>
            </a:pPr>
            <a:endParaRPr sz="2600" b="0" i="0" u="none" strike="noStrike" cap="none" baseline="0" dirty="0">
              <a:solidFill>
                <a:schemeClr val="dk1"/>
              </a:solidFill>
              <a:latin typeface="Calibri"/>
              <a:ea typeface="Calibri"/>
              <a:cs typeface="Calibri"/>
              <a:sym typeface="Calibri"/>
            </a:endParaRPr>
          </a:p>
          <a:p>
            <a:pPr marL="457200" marR="0" lvl="0" indent="-431800" algn="l" rtl="0">
              <a:lnSpc>
                <a:spcPct val="90000"/>
              </a:lnSpc>
              <a:spcBef>
                <a:spcPts val="200"/>
              </a:spcBef>
              <a:spcAft>
                <a:spcPts val="0"/>
              </a:spcAft>
              <a:buClr>
                <a:schemeClr val="dk1"/>
              </a:buClr>
              <a:buSzPct val="100000"/>
              <a:buFont typeface="Calibri"/>
              <a:buChar char="•"/>
            </a:pPr>
            <a:r>
              <a:rPr lang="en-US" sz="2600" dirty="0" smtClean="0">
                <a:solidFill>
                  <a:schemeClr val="dk1"/>
                </a:solidFill>
              </a:rPr>
              <a:t>Immobile and difficult to calibrate horns</a:t>
            </a:r>
            <a:endParaRPr lang="en-US" sz="2600" dirty="0">
              <a:solidFill>
                <a:schemeClr val="dk1"/>
              </a:solidFill>
            </a:endParaRPr>
          </a:p>
          <a:p>
            <a:pPr marL="0" marR="0" lvl="0" indent="0" algn="l" rtl="0">
              <a:lnSpc>
                <a:spcPct val="90000"/>
              </a:lnSpc>
              <a:spcBef>
                <a:spcPts val="1400"/>
              </a:spcBef>
              <a:spcAft>
                <a:spcPts val="200"/>
              </a:spcAft>
              <a:buNone/>
            </a:pPr>
            <a:endParaRPr sz="20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26628389"/>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Text Placeholder 2"/>
          <p:cNvSpPr>
            <a:spLocks noGrp="1"/>
          </p:cNvSpPr>
          <p:nvPr>
            <p:ph type="body" idx="1"/>
          </p:nvPr>
        </p:nvSpPr>
        <p:spPr/>
        <p:txBody>
          <a:bodyPr/>
          <a:lstStyle/>
          <a:p>
            <a:pPr lvl="0" indent="-91440">
              <a:lnSpc>
                <a:spcPct val="70000"/>
              </a:lnSpc>
              <a:spcBef>
                <a:spcPts val="0"/>
              </a:spcBef>
              <a:spcAft>
                <a:spcPts val="0"/>
              </a:spcAft>
              <a:buSzPct val="98461"/>
              <a:buFont typeface="Arial"/>
              <a:buChar char="•"/>
            </a:pPr>
            <a:r>
              <a:rPr lang="en-US" sz="1800" b="1" dirty="0" smtClean="0"/>
              <a:t> Scott </a:t>
            </a:r>
            <a:r>
              <a:rPr lang="en-US" sz="1800" b="1" dirty="0" err="1" smtClean="0"/>
              <a:t>Nicewonger</a:t>
            </a:r>
            <a:endParaRPr lang="en-US" sz="1800" b="1" dirty="0" smtClean="0"/>
          </a:p>
          <a:p>
            <a:pPr lvl="1" indent="-193548">
              <a:lnSpc>
                <a:spcPct val="70000"/>
              </a:lnSpc>
              <a:spcBef>
                <a:spcPts val="400"/>
              </a:spcBef>
              <a:spcAft>
                <a:spcPts val="0"/>
              </a:spcAft>
              <a:buSzPct val="100000"/>
              <a:buFont typeface="Arial"/>
              <a:buChar char="•"/>
            </a:pPr>
            <a:r>
              <a:rPr lang="en-US" dirty="0" smtClean="0"/>
              <a:t>Project Overview </a:t>
            </a:r>
          </a:p>
          <a:p>
            <a:pPr lvl="1" indent="-193548">
              <a:lnSpc>
                <a:spcPct val="70000"/>
              </a:lnSpc>
              <a:spcBef>
                <a:spcPts val="600"/>
              </a:spcBef>
              <a:spcAft>
                <a:spcPts val="0"/>
              </a:spcAft>
              <a:buSzPct val="100000"/>
              <a:buFont typeface="Arial"/>
              <a:buChar char="•"/>
            </a:pPr>
            <a:r>
              <a:rPr lang="en-US" dirty="0" smtClean="0"/>
              <a:t>Current Status</a:t>
            </a:r>
          </a:p>
          <a:p>
            <a:pPr lvl="1" indent="-193548">
              <a:lnSpc>
                <a:spcPct val="70000"/>
              </a:lnSpc>
              <a:spcBef>
                <a:spcPts val="600"/>
              </a:spcBef>
              <a:spcAft>
                <a:spcPts val="0"/>
              </a:spcAft>
              <a:buSzPct val="100000"/>
              <a:buFont typeface="Arial"/>
              <a:buChar char="•"/>
            </a:pPr>
            <a:r>
              <a:rPr lang="en-US" dirty="0" smtClean="0"/>
              <a:t>Goals And Objectives</a:t>
            </a:r>
          </a:p>
          <a:p>
            <a:pPr lvl="1" indent="-193548">
              <a:lnSpc>
                <a:spcPct val="70000"/>
              </a:lnSpc>
              <a:spcBef>
                <a:spcPts val="600"/>
              </a:spcBef>
              <a:spcAft>
                <a:spcPts val="0"/>
              </a:spcAft>
              <a:buSzPct val="100000"/>
              <a:buFont typeface="Arial"/>
              <a:buChar char="•"/>
            </a:pPr>
            <a:r>
              <a:rPr lang="en-US" dirty="0"/>
              <a:t>Gantt </a:t>
            </a:r>
            <a:r>
              <a:rPr lang="en-US" dirty="0" smtClean="0"/>
              <a:t>Chart &amp; Future </a:t>
            </a:r>
            <a:r>
              <a:rPr lang="en-US" dirty="0"/>
              <a:t>Plans</a:t>
            </a:r>
          </a:p>
          <a:p>
            <a:pPr lvl="1" indent="-193548">
              <a:lnSpc>
                <a:spcPct val="70000"/>
              </a:lnSpc>
              <a:spcBef>
                <a:spcPts val="600"/>
              </a:spcBef>
              <a:spcAft>
                <a:spcPts val="0"/>
              </a:spcAft>
              <a:buSzPct val="100000"/>
              <a:buFont typeface="Arial"/>
              <a:buChar char="•"/>
            </a:pPr>
            <a:endParaRPr lang="en-US" dirty="0" smtClean="0"/>
          </a:p>
          <a:p>
            <a:pPr lvl="0" indent="-91440">
              <a:lnSpc>
                <a:spcPct val="70000"/>
              </a:lnSpc>
              <a:spcBef>
                <a:spcPts val="1600"/>
              </a:spcBef>
              <a:spcAft>
                <a:spcPts val="0"/>
              </a:spcAft>
              <a:buSzPct val="100000"/>
              <a:buFont typeface="Arial"/>
              <a:buChar char="•"/>
            </a:pPr>
            <a:r>
              <a:rPr lang="en-US" sz="1800" b="1" dirty="0" smtClean="0"/>
              <a:t> Jordan Bolduc</a:t>
            </a:r>
          </a:p>
          <a:p>
            <a:pPr lvl="1" indent="-193548">
              <a:lnSpc>
                <a:spcPct val="70000"/>
              </a:lnSpc>
              <a:spcBef>
                <a:spcPts val="400"/>
              </a:spcBef>
              <a:spcAft>
                <a:spcPts val="0"/>
              </a:spcAft>
              <a:buSzPct val="101818"/>
              <a:buFont typeface="Arial"/>
              <a:buChar char="•"/>
            </a:pPr>
            <a:r>
              <a:rPr lang="en-US" dirty="0" smtClean="0"/>
              <a:t>Scope </a:t>
            </a:r>
          </a:p>
          <a:p>
            <a:pPr lvl="1" indent="-193548">
              <a:lnSpc>
                <a:spcPct val="70000"/>
              </a:lnSpc>
              <a:spcBef>
                <a:spcPts val="400"/>
              </a:spcBef>
              <a:spcAft>
                <a:spcPts val="0"/>
              </a:spcAft>
              <a:buSzPct val="101818"/>
              <a:buFont typeface="Arial"/>
              <a:buChar char="•"/>
            </a:pPr>
            <a:r>
              <a:rPr lang="en-US" dirty="0" smtClean="0"/>
              <a:t>Customer Needs (Electrical)</a:t>
            </a:r>
          </a:p>
          <a:p>
            <a:pPr lvl="1" indent="-193548">
              <a:lnSpc>
                <a:spcPct val="70000"/>
              </a:lnSpc>
              <a:spcBef>
                <a:spcPts val="600"/>
              </a:spcBef>
              <a:spcAft>
                <a:spcPts val="0"/>
              </a:spcAft>
              <a:buSzPct val="101818"/>
              <a:buFont typeface="Arial"/>
              <a:buChar char="•"/>
            </a:pPr>
            <a:r>
              <a:rPr lang="en-US" dirty="0" smtClean="0"/>
              <a:t>Image Formation </a:t>
            </a:r>
          </a:p>
          <a:p>
            <a:pPr lvl="0" indent="-91440">
              <a:lnSpc>
                <a:spcPct val="70000"/>
              </a:lnSpc>
              <a:spcBef>
                <a:spcPts val="1600"/>
              </a:spcBef>
              <a:spcAft>
                <a:spcPts val="0"/>
              </a:spcAft>
              <a:buSzPct val="100000"/>
              <a:buFont typeface="Arial"/>
              <a:buChar char="•"/>
            </a:pPr>
            <a:r>
              <a:rPr lang="en-US" sz="1800" dirty="0" smtClean="0"/>
              <a:t> </a:t>
            </a:r>
            <a:r>
              <a:rPr lang="en-US" sz="1800" b="1" dirty="0" smtClean="0"/>
              <a:t>Olivier </a:t>
            </a:r>
            <a:r>
              <a:rPr lang="en-US" sz="1800" b="1" dirty="0" err="1" smtClean="0"/>
              <a:t>Barbier</a:t>
            </a:r>
            <a:endParaRPr lang="en-US" sz="1800" b="1" dirty="0" smtClean="0"/>
          </a:p>
          <a:p>
            <a:pPr lvl="1" indent="-193548">
              <a:lnSpc>
                <a:spcPct val="70000"/>
              </a:lnSpc>
              <a:spcBef>
                <a:spcPts val="400"/>
              </a:spcBef>
              <a:spcAft>
                <a:spcPts val="0"/>
              </a:spcAft>
              <a:buSzPct val="98181"/>
              <a:buFont typeface="Arial"/>
              <a:buChar char="•"/>
            </a:pPr>
            <a:r>
              <a:rPr lang="en-US" dirty="0" smtClean="0"/>
              <a:t>FPGA Software Top-down </a:t>
            </a:r>
          </a:p>
          <a:p>
            <a:pPr lvl="1" indent="-193548">
              <a:lnSpc>
                <a:spcPct val="70000"/>
              </a:lnSpc>
              <a:spcBef>
                <a:spcPts val="400"/>
              </a:spcBef>
              <a:spcAft>
                <a:spcPts val="0"/>
              </a:spcAft>
              <a:buSzPct val="98181"/>
              <a:buFont typeface="Arial"/>
              <a:buChar char="•"/>
            </a:pPr>
            <a:r>
              <a:rPr lang="en-US" dirty="0" smtClean="0"/>
              <a:t>Software Development</a:t>
            </a:r>
          </a:p>
          <a:p>
            <a:endParaRPr lang="en-US" dirty="0"/>
          </a:p>
        </p:txBody>
      </p:sp>
      <p:sp>
        <p:nvSpPr>
          <p:cNvPr id="4" name="Text Placeholder 3"/>
          <p:cNvSpPr>
            <a:spLocks noGrp="1"/>
          </p:cNvSpPr>
          <p:nvPr>
            <p:ph type="body" idx="2"/>
          </p:nvPr>
        </p:nvSpPr>
        <p:spPr/>
        <p:txBody>
          <a:bodyPr/>
          <a:lstStyle/>
          <a:p>
            <a:pPr lvl="0" indent="-91440">
              <a:lnSpc>
                <a:spcPct val="70000"/>
              </a:lnSpc>
              <a:spcBef>
                <a:spcPts val="1600"/>
              </a:spcBef>
              <a:spcAft>
                <a:spcPts val="0"/>
              </a:spcAft>
              <a:buSzPct val="98461"/>
              <a:buFont typeface="Arial"/>
              <a:buChar char="•"/>
            </a:pPr>
            <a:r>
              <a:rPr lang="en-US" sz="1800" dirty="0" smtClean="0"/>
              <a:t> </a:t>
            </a:r>
            <a:r>
              <a:rPr lang="en-US" sz="1800" b="1" dirty="0" smtClean="0"/>
              <a:t>Julian Rodriguez</a:t>
            </a:r>
          </a:p>
          <a:p>
            <a:pPr lvl="1" indent="-193548">
              <a:lnSpc>
                <a:spcPct val="70000"/>
              </a:lnSpc>
              <a:spcBef>
                <a:spcPts val="400"/>
              </a:spcBef>
              <a:spcAft>
                <a:spcPts val="0"/>
              </a:spcAft>
              <a:buSzPct val="100000"/>
              <a:buFont typeface="Arial"/>
              <a:buChar char="•"/>
            </a:pPr>
            <a:r>
              <a:rPr lang="en-US" dirty="0" smtClean="0"/>
              <a:t>Current </a:t>
            </a:r>
            <a:r>
              <a:rPr lang="en-US" dirty="0"/>
              <a:t>Status </a:t>
            </a:r>
            <a:r>
              <a:rPr lang="en-US" dirty="0" smtClean="0"/>
              <a:t>(Mechanical)</a:t>
            </a:r>
            <a:endParaRPr lang="en-US" dirty="0"/>
          </a:p>
          <a:p>
            <a:pPr lvl="1" indent="-193548">
              <a:lnSpc>
                <a:spcPct val="70000"/>
              </a:lnSpc>
              <a:spcBef>
                <a:spcPts val="600"/>
              </a:spcBef>
              <a:spcAft>
                <a:spcPts val="0"/>
              </a:spcAft>
              <a:buSzPct val="100000"/>
              <a:buFont typeface="Arial"/>
              <a:buChar char="•"/>
            </a:pPr>
            <a:r>
              <a:rPr lang="en-US" dirty="0" smtClean="0"/>
              <a:t>Challenges &amp; Considerations</a:t>
            </a:r>
            <a:endParaRPr lang="en-US" dirty="0"/>
          </a:p>
          <a:p>
            <a:pPr lvl="0" indent="-91440">
              <a:lnSpc>
                <a:spcPct val="70000"/>
              </a:lnSpc>
              <a:spcBef>
                <a:spcPts val="1600"/>
              </a:spcBef>
              <a:spcAft>
                <a:spcPts val="0"/>
              </a:spcAft>
              <a:buSzPct val="98461"/>
              <a:buFont typeface="Arial"/>
              <a:buChar char="•"/>
            </a:pPr>
            <a:r>
              <a:rPr lang="en-US" sz="1800" dirty="0" smtClean="0"/>
              <a:t> </a:t>
            </a:r>
            <a:r>
              <a:rPr lang="en-US" sz="1800" b="1" dirty="0" smtClean="0"/>
              <a:t>Kegan Stack</a:t>
            </a:r>
          </a:p>
          <a:p>
            <a:pPr lvl="1" indent="-193548">
              <a:lnSpc>
                <a:spcPct val="70000"/>
              </a:lnSpc>
              <a:spcBef>
                <a:spcPts val="400"/>
              </a:spcBef>
              <a:spcAft>
                <a:spcPts val="0"/>
              </a:spcAft>
              <a:buSzPct val="100000"/>
              <a:buFont typeface="Arial"/>
              <a:buChar char="•"/>
            </a:pPr>
            <a:r>
              <a:rPr lang="en-US" dirty="0" smtClean="0"/>
              <a:t>Mechanical Design Concepts</a:t>
            </a:r>
            <a:endParaRPr lang="en-US" dirty="0"/>
          </a:p>
          <a:p>
            <a:endParaRPr lang="en-US" dirty="0"/>
          </a:p>
        </p:txBody>
      </p:sp>
      <p:sp>
        <p:nvSpPr>
          <p:cNvPr id="5" name="Slide Number Placeholder 4"/>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050" b="0" i="0" u="none" strike="noStrike" cap="none" baseline="0" smtClean="0">
                <a:solidFill>
                  <a:srgbClr val="FFFFFF"/>
                </a:solidFill>
                <a:latin typeface="Calibri"/>
                <a:ea typeface="Calibri"/>
                <a:cs typeface="Calibri"/>
                <a:sym typeface="Calibri"/>
              </a:rPr>
              <a:t>2</a:t>
            </a:fld>
            <a:endParaRPr lang="en-US" sz="1050" b="0" i="0" u="none" strike="noStrike" cap="none" baseline="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016926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Shape 528"/>
          <p:cNvSpPr txBox="1">
            <a:spLocks noGrp="1"/>
          </p:cNvSpPr>
          <p:nvPr>
            <p:ph type="title"/>
          </p:nvPr>
        </p:nvSpPr>
        <p:spPr>
          <a:xfrm>
            <a:off x="1097279" y="286603"/>
            <a:ext cx="10058399" cy="1450756"/>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4800" b="0" i="0" u="none" strike="noStrike" cap="none" baseline="0">
                <a:solidFill>
                  <a:srgbClr val="3F3F3F"/>
                </a:solidFill>
                <a:latin typeface="Calibri"/>
                <a:ea typeface="Calibri"/>
                <a:cs typeface="Calibri"/>
                <a:sym typeface="Calibri"/>
              </a:rPr>
              <a:t>Current State: Mechanical - Horn Holders</a:t>
            </a:r>
          </a:p>
        </p:txBody>
      </p:sp>
      <p:pic>
        <p:nvPicPr>
          <p:cNvPr id="529" name="Shape 529"/>
          <p:cNvPicPr preferRelativeResize="0">
            <a:picLocks noGrp="1"/>
          </p:cNvPicPr>
          <p:nvPr>
            <p:ph type="body" idx="1"/>
          </p:nvPr>
        </p:nvPicPr>
        <p:blipFill rotWithShape="1">
          <a:blip r:embed="rId3">
            <a:alphaModFix/>
          </a:blip>
          <a:srcRect/>
          <a:stretch/>
        </p:blipFill>
        <p:spPr>
          <a:xfrm>
            <a:off x="1096962" y="2005608"/>
            <a:ext cx="4938712" cy="3704034"/>
          </a:xfrm>
          <a:prstGeom prst="rect">
            <a:avLst/>
          </a:prstGeom>
          <a:noFill/>
          <a:ln>
            <a:noFill/>
          </a:ln>
        </p:spPr>
      </p:pic>
      <p:sp>
        <p:nvSpPr>
          <p:cNvPr id="530" name="Shape 530"/>
          <p:cNvSpPr txBox="1">
            <a:spLocks noGrp="1"/>
          </p:cNvSpPr>
          <p:nvPr>
            <p:ph type="body" idx="2"/>
          </p:nvPr>
        </p:nvSpPr>
        <p:spPr>
          <a:xfrm>
            <a:off x="6217919" y="1845734"/>
            <a:ext cx="4937760" cy="4023360"/>
          </a:xfrm>
          <a:prstGeom prst="rect">
            <a:avLst/>
          </a:prstGeom>
          <a:noFill/>
          <a:ln>
            <a:noFill/>
          </a:ln>
        </p:spPr>
        <p:txBody>
          <a:bodyPr lIns="0" tIns="45700" rIns="0" bIns="45700" anchor="t" anchorCtr="0">
            <a:noAutofit/>
          </a:bodyPr>
          <a:lstStyle/>
          <a:p>
            <a:pPr marL="457200" marR="0" lvl="0" indent="-431800" algn="l" rtl="0">
              <a:lnSpc>
                <a:spcPct val="90000"/>
              </a:lnSpc>
              <a:spcBef>
                <a:spcPts val="0"/>
              </a:spcBef>
              <a:spcAft>
                <a:spcPts val="0"/>
              </a:spcAft>
              <a:buClr>
                <a:schemeClr val="dk1"/>
              </a:buClr>
              <a:buSzPct val="100000"/>
              <a:buFont typeface="Calibri"/>
              <a:buChar char="•"/>
            </a:pPr>
            <a:r>
              <a:rPr lang="en-US" sz="2600" b="0" i="0" u="none" strike="noStrike" cap="none" baseline="0" dirty="0">
                <a:solidFill>
                  <a:schemeClr val="dk1"/>
                </a:solidFill>
                <a:latin typeface="Calibri"/>
                <a:ea typeface="Calibri"/>
                <a:cs typeface="Calibri"/>
                <a:sym typeface="Calibri"/>
              </a:rPr>
              <a:t>Adjusting mechanism is not efficient</a:t>
            </a:r>
          </a:p>
          <a:p>
            <a:pPr marL="0" marR="0" lvl="0" indent="0" algn="l" rtl="0">
              <a:lnSpc>
                <a:spcPct val="90000"/>
              </a:lnSpc>
              <a:spcBef>
                <a:spcPts val="200"/>
              </a:spcBef>
              <a:spcAft>
                <a:spcPts val="0"/>
              </a:spcAft>
              <a:buNone/>
            </a:pPr>
            <a:endParaRPr sz="2600" b="0" i="0" u="none" strike="noStrike" cap="none" baseline="0" dirty="0">
              <a:solidFill>
                <a:schemeClr val="dk1"/>
              </a:solidFill>
              <a:latin typeface="Calibri"/>
              <a:ea typeface="Calibri"/>
              <a:cs typeface="Calibri"/>
              <a:sym typeface="Calibri"/>
            </a:endParaRPr>
          </a:p>
          <a:p>
            <a:pPr marL="457200" marR="0" lvl="0" indent="-431800" algn="l" rtl="0">
              <a:lnSpc>
                <a:spcPct val="90000"/>
              </a:lnSpc>
              <a:spcBef>
                <a:spcPts val="200"/>
              </a:spcBef>
              <a:spcAft>
                <a:spcPts val="0"/>
              </a:spcAft>
              <a:buClr>
                <a:schemeClr val="dk1"/>
              </a:buClr>
              <a:buSzPct val="100000"/>
              <a:buFont typeface="Calibri"/>
              <a:buChar char="•"/>
            </a:pPr>
            <a:r>
              <a:rPr lang="en-US" sz="2600" b="0" i="0" u="none" strike="noStrike" cap="none" baseline="0" dirty="0">
                <a:solidFill>
                  <a:schemeClr val="dk1"/>
                </a:solidFill>
                <a:latin typeface="Calibri"/>
                <a:ea typeface="Calibri"/>
                <a:cs typeface="Calibri"/>
                <a:sym typeface="Calibri"/>
              </a:rPr>
              <a:t>Shells are damaging the actual horns</a:t>
            </a:r>
          </a:p>
          <a:p>
            <a:pPr marL="0" marR="0" lvl="0" indent="0" algn="l" rtl="0">
              <a:lnSpc>
                <a:spcPct val="90000"/>
              </a:lnSpc>
              <a:spcBef>
                <a:spcPts val="200"/>
              </a:spcBef>
              <a:spcAft>
                <a:spcPts val="0"/>
              </a:spcAft>
              <a:buNone/>
            </a:pPr>
            <a:endParaRPr sz="2600" b="0" i="0" u="none" strike="noStrike" cap="none" baseline="0" dirty="0">
              <a:solidFill>
                <a:schemeClr val="dk1"/>
              </a:solidFill>
              <a:latin typeface="Calibri"/>
              <a:ea typeface="Calibri"/>
              <a:cs typeface="Calibri"/>
              <a:sym typeface="Calibri"/>
            </a:endParaRPr>
          </a:p>
          <a:p>
            <a:pPr marL="457200" marR="0" lvl="0" indent="-431800" algn="l" rtl="0">
              <a:lnSpc>
                <a:spcPct val="90000"/>
              </a:lnSpc>
              <a:spcBef>
                <a:spcPts val="200"/>
              </a:spcBef>
              <a:spcAft>
                <a:spcPts val="0"/>
              </a:spcAft>
              <a:buClr>
                <a:schemeClr val="dk1"/>
              </a:buClr>
              <a:buSzPct val="100000"/>
              <a:buFont typeface="Calibri"/>
              <a:buChar char="•"/>
            </a:pPr>
            <a:r>
              <a:rPr lang="en-US" sz="2600" dirty="0">
                <a:solidFill>
                  <a:schemeClr val="dk1"/>
                </a:solidFill>
              </a:rPr>
              <a:t>Can only adjust rotation in one dimension</a:t>
            </a:r>
          </a:p>
          <a:p>
            <a:pPr marL="0" marR="0" lvl="0" indent="0" algn="l" rtl="0">
              <a:lnSpc>
                <a:spcPct val="90000"/>
              </a:lnSpc>
              <a:spcBef>
                <a:spcPts val="1400"/>
              </a:spcBef>
              <a:spcAft>
                <a:spcPts val="200"/>
              </a:spcAft>
              <a:buNone/>
            </a:pPr>
            <a:endParaRPr sz="2000" b="0" i="0" u="none" strike="noStrike" cap="none" baseline="0" dirty="0">
              <a:solidFill>
                <a:schemeClr val="dk1"/>
              </a:solidFill>
              <a:latin typeface="Calibri"/>
              <a:ea typeface="Calibri"/>
              <a:cs typeface="Calibri"/>
              <a:sym typeface="Calibri"/>
            </a:endParaRPr>
          </a:p>
        </p:txBody>
      </p:sp>
      <p:sp>
        <p:nvSpPr>
          <p:cNvPr id="532" name="Shape 532"/>
          <p:cNvSpPr txBox="1">
            <a:spLocks noGrp="1"/>
          </p:cNvSpPr>
          <p:nvPr>
            <p:ph type="ftr" idx="11"/>
          </p:nvPr>
        </p:nvSpPr>
        <p:spPr>
          <a:xfrm>
            <a:off x="3686185" y="6459785"/>
            <a:ext cx="4822803"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900" b="0" i="0" u="none" strike="noStrike" cap="none" baseline="0">
                <a:solidFill>
                  <a:srgbClr val="FFFFFF"/>
                </a:solidFill>
                <a:latin typeface="Calibri"/>
                <a:ea typeface="Calibri"/>
                <a:cs typeface="Calibri"/>
                <a:sym typeface="Calibri"/>
              </a:rPr>
              <a:t>SAR IMAGER</a:t>
            </a:r>
          </a:p>
        </p:txBody>
      </p:sp>
      <p:sp>
        <p:nvSpPr>
          <p:cNvPr id="533" name="Shape 533"/>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baseline="0">
                <a:solidFill>
                  <a:srgbClr val="FFFFFF"/>
                </a:solidFill>
                <a:latin typeface="Calibri"/>
                <a:ea typeface="Calibri"/>
                <a:cs typeface="Calibri"/>
                <a:sym typeface="Calibri"/>
              </a:rPr>
              <a:t>20</a:t>
            </a:fld>
            <a:endParaRPr lang="en-US" sz="1050" b="0" i="0" u="none" strike="noStrike" cap="none" baseline="0">
              <a:solidFill>
                <a:srgbClr val="FFFFFF"/>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Shape 538"/>
          <p:cNvSpPr txBox="1">
            <a:spLocks noGrp="1"/>
          </p:cNvSpPr>
          <p:nvPr>
            <p:ph type="title"/>
          </p:nvPr>
        </p:nvSpPr>
        <p:spPr>
          <a:xfrm>
            <a:off x="1097279" y="286603"/>
            <a:ext cx="10058399" cy="1450756"/>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4800" b="0" i="0" u="none" strike="noStrike" cap="none" baseline="0">
                <a:solidFill>
                  <a:srgbClr val="3F3F3F"/>
                </a:solidFill>
                <a:latin typeface="Calibri"/>
                <a:ea typeface="Calibri"/>
                <a:cs typeface="Calibri"/>
                <a:sym typeface="Calibri"/>
              </a:rPr>
              <a:t>Current State: Mechanical - Component Box</a:t>
            </a:r>
          </a:p>
        </p:txBody>
      </p:sp>
      <p:pic>
        <p:nvPicPr>
          <p:cNvPr id="539" name="Shape 539"/>
          <p:cNvPicPr preferRelativeResize="0">
            <a:picLocks noGrp="1"/>
          </p:cNvPicPr>
          <p:nvPr>
            <p:ph type="body" idx="1"/>
          </p:nvPr>
        </p:nvPicPr>
        <p:blipFill rotWithShape="1">
          <a:blip r:embed="rId3">
            <a:alphaModFix/>
          </a:blip>
          <a:srcRect/>
          <a:stretch/>
        </p:blipFill>
        <p:spPr>
          <a:xfrm>
            <a:off x="1767046" y="1846263"/>
            <a:ext cx="3897153" cy="4356532"/>
          </a:xfrm>
          <a:prstGeom prst="rect">
            <a:avLst/>
          </a:prstGeom>
          <a:noFill/>
          <a:ln>
            <a:noFill/>
          </a:ln>
        </p:spPr>
      </p:pic>
      <p:sp>
        <p:nvSpPr>
          <p:cNvPr id="542" name="Shape 542"/>
          <p:cNvSpPr txBox="1">
            <a:spLocks noGrp="1"/>
          </p:cNvSpPr>
          <p:nvPr>
            <p:ph type="ftr" idx="11"/>
          </p:nvPr>
        </p:nvSpPr>
        <p:spPr>
          <a:xfrm>
            <a:off x="3686185" y="6459785"/>
            <a:ext cx="4822803"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900" b="0" i="0" u="none" strike="noStrike" cap="none" baseline="0">
                <a:solidFill>
                  <a:srgbClr val="FFFFFF"/>
                </a:solidFill>
                <a:latin typeface="Calibri"/>
                <a:ea typeface="Calibri"/>
                <a:cs typeface="Calibri"/>
                <a:sym typeface="Calibri"/>
              </a:rPr>
              <a:t>SAR IMAGER</a:t>
            </a:r>
          </a:p>
        </p:txBody>
      </p:sp>
      <p:sp>
        <p:nvSpPr>
          <p:cNvPr id="543" name="Shape 543"/>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baseline="0">
                <a:solidFill>
                  <a:srgbClr val="FFFFFF"/>
                </a:solidFill>
                <a:latin typeface="Calibri"/>
                <a:ea typeface="Calibri"/>
                <a:cs typeface="Calibri"/>
                <a:sym typeface="Calibri"/>
              </a:rPr>
              <a:t>21</a:t>
            </a:fld>
            <a:endParaRPr lang="en-US" sz="1050" b="0" i="0" u="none" strike="noStrike" cap="none" baseline="0">
              <a:solidFill>
                <a:srgbClr val="FFFFFF"/>
              </a:solidFill>
              <a:latin typeface="Calibri"/>
              <a:ea typeface="Calibri"/>
              <a:cs typeface="Calibri"/>
              <a:sym typeface="Calibri"/>
            </a:endParaRPr>
          </a:p>
        </p:txBody>
      </p:sp>
      <p:sp>
        <p:nvSpPr>
          <p:cNvPr id="9" name="Shape 530"/>
          <p:cNvSpPr txBox="1">
            <a:spLocks/>
          </p:cNvSpPr>
          <p:nvPr/>
        </p:nvSpPr>
        <p:spPr>
          <a:xfrm>
            <a:off x="6370319" y="1998134"/>
            <a:ext cx="4937760" cy="4023360"/>
          </a:xfrm>
          <a:prstGeom prst="rect">
            <a:avLst/>
          </a:prstGeom>
          <a:noFill/>
          <a:ln>
            <a:noFill/>
          </a:ln>
        </p:spPr>
        <p:txBody>
          <a:bodyPr lIns="0" tIns="45700" rIns="0" bIns="45700" anchor="t" anchorCtr="0">
            <a:noAutofit/>
          </a:bodyPr>
          <a:lstStyle>
            <a:defPPr marR="0" algn="l" rtl="0">
              <a:lnSpc>
                <a:spcPct val="100000"/>
              </a:lnSpc>
              <a:spcBef>
                <a:spcPts val="0"/>
              </a:spcBef>
              <a:spcAft>
                <a:spcPts val="0"/>
              </a:spcAft>
            </a:defPPr>
            <a:lvl1pPr marL="91440" marR="0" indent="35560" algn="l" rtl="0">
              <a:lnSpc>
                <a:spcPct val="90000"/>
              </a:lnSpc>
              <a:spcBef>
                <a:spcPts val="1200"/>
              </a:spcBef>
              <a:spcAft>
                <a:spcPts val="200"/>
              </a:spcAft>
              <a:buClr>
                <a:schemeClr val="accent1"/>
              </a:buClr>
              <a:buFont typeface="Calibri"/>
              <a:buChar char=" "/>
              <a:defRPr sz="2000" b="0" i="0" u="none" strike="noStrike" cap="none" baseline="0">
                <a:solidFill>
                  <a:srgbClr val="3F3F3F"/>
                </a:solidFill>
                <a:latin typeface="Calibri"/>
                <a:ea typeface="Calibri"/>
                <a:cs typeface="Calibri"/>
                <a:sym typeface="Calibri"/>
                <a:rtl val="0"/>
              </a:defRPr>
            </a:lvl1pPr>
            <a:lvl2pPr marL="384048" marR="0" indent="-79248" algn="l" rtl="0">
              <a:lnSpc>
                <a:spcPct val="90000"/>
              </a:lnSpc>
              <a:spcBef>
                <a:spcPts val="200"/>
              </a:spcBef>
              <a:spcAft>
                <a:spcPts val="400"/>
              </a:spcAft>
              <a:buClr>
                <a:schemeClr val="accent1"/>
              </a:buClr>
              <a:buFont typeface="Calibri"/>
              <a:buChar char="◦"/>
              <a:defRPr sz="1800" b="0" i="0" u="none" strike="noStrike" cap="none" baseline="0">
                <a:solidFill>
                  <a:srgbClr val="3F3F3F"/>
                </a:solidFill>
                <a:latin typeface="Calibri"/>
                <a:ea typeface="Calibri"/>
                <a:cs typeface="Calibri"/>
                <a:sym typeface="Calibri"/>
                <a:rtl val="0"/>
              </a:defRPr>
            </a:lvl2pPr>
            <a:lvl3pPr marL="566928" marR="0" indent="-97027"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rtl val="0"/>
              </a:defRPr>
            </a:lvl3pPr>
            <a:lvl4pPr marL="749808" marR="0" indent="-102108"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rtl val="0"/>
              </a:defRPr>
            </a:lvl4pPr>
            <a:lvl5pPr marL="932688" marR="0" indent="-94488"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rtl val="0"/>
              </a:defRPr>
            </a:lvl5pPr>
            <a:lvl6pPr marL="1100000" marR="0" indent="-147500"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rtl val="0"/>
              </a:defRPr>
            </a:lvl6pPr>
            <a:lvl7pPr marL="1300000" marR="0" indent="-144300"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rtl val="0"/>
              </a:defRPr>
            </a:lvl7pPr>
            <a:lvl8pPr marL="1500000" marR="0" indent="-141100"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rtl val="0"/>
              </a:defRPr>
            </a:lvl8pPr>
            <a:lvl9pPr marL="1699999" marR="0" indent="-150599" algn="l" rtl="0">
              <a:lnSpc>
                <a:spcPct val="90000"/>
              </a:lnSpc>
              <a:spcBef>
                <a:spcPts val="200"/>
              </a:spcBef>
              <a:spcAft>
                <a:spcPts val="400"/>
              </a:spcAft>
              <a:buClr>
                <a:schemeClr val="accent1"/>
              </a:buClr>
              <a:buFont typeface="Calibri"/>
              <a:buChar char="◦"/>
              <a:defRPr sz="1400" b="0" i="0" u="none" strike="noStrike" cap="none" baseline="0">
                <a:solidFill>
                  <a:srgbClr val="3F3F3F"/>
                </a:solidFill>
                <a:latin typeface="Calibri"/>
                <a:ea typeface="Calibri"/>
                <a:cs typeface="Calibri"/>
                <a:sym typeface="Calibri"/>
                <a:rtl val="0"/>
              </a:defRPr>
            </a:lvl9pPr>
          </a:lstStyle>
          <a:p>
            <a:pPr marL="457200" indent="-431800">
              <a:spcBef>
                <a:spcPts val="0"/>
              </a:spcBef>
              <a:spcAft>
                <a:spcPts val="0"/>
              </a:spcAft>
              <a:buClr>
                <a:schemeClr val="dk1"/>
              </a:buClr>
              <a:buSzPct val="100000"/>
              <a:buFont typeface="Calibri"/>
              <a:buChar char="•"/>
            </a:pPr>
            <a:r>
              <a:rPr lang="en-US" sz="2600" dirty="0" smtClean="0">
                <a:solidFill>
                  <a:schemeClr val="dk1"/>
                </a:solidFill>
              </a:rPr>
              <a:t>Unnecessarily heavy and large</a:t>
            </a:r>
          </a:p>
          <a:p>
            <a:pPr marL="0" indent="0">
              <a:spcBef>
                <a:spcPts val="200"/>
              </a:spcBef>
              <a:spcAft>
                <a:spcPts val="0"/>
              </a:spcAft>
              <a:buFont typeface="Calibri"/>
              <a:buNone/>
            </a:pPr>
            <a:endParaRPr lang="en-US" sz="2600" dirty="0" smtClean="0">
              <a:solidFill>
                <a:schemeClr val="dk1"/>
              </a:solidFill>
            </a:endParaRPr>
          </a:p>
          <a:p>
            <a:pPr marL="457200" indent="-431800">
              <a:spcBef>
                <a:spcPts val="200"/>
              </a:spcBef>
              <a:spcAft>
                <a:spcPts val="0"/>
              </a:spcAft>
              <a:buClr>
                <a:schemeClr val="dk1"/>
              </a:buClr>
              <a:buSzPct val="100000"/>
              <a:buFont typeface="Calibri"/>
              <a:buChar char="•"/>
            </a:pPr>
            <a:r>
              <a:rPr lang="en-US" sz="2600" dirty="0" smtClean="0">
                <a:solidFill>
                  <a:schemeClr val="dk1"/>
                </a:solidFill>
              </a:rPr>
              <a:t>No locking mechanism, requires a more secure way to attach to the structure</a:t>
            </a:r>
          </a:p>
          <a:p>
            <a:pPr marL="0" indent="0">
              <a:spcBef>
                <a:spcPts val="200"/>
              </a:spcBef>
              <a:spcAft>
                <a:spcPts val="0"/>
              </a:spcAft>
              <a:buFont typeface="Calibri"/>
              <a:buNone/>
            </a:pPr>
            <a:endParaRPr lang="en-US" sz="2600" dirty="0" smtClean="0">
              <a:solidFill>
                <a:schemeClr val="dk1"/>
              </a:solidFill>
            </a:endParaRPr>
          </a:p>
          <a:p>
            <a:pPr marL="457200" indent="-431800">
              <a:spcBef>
                <a:spcPts val="200"/>
              </a:spcBef>
              <a:spcAft>
                <a:spcPts val="0"/>
              </a:spcAft>
              <a:buClr>
                <a:schemeClr val="dk1"/>
              </a:buClr>
              <a:buSzPct val="100000"/>
              <a:buFont typeface="Calibri"/>
              <a:buChar char="•"/>
            </a:pPr>
            <a:r>
              <a:rPr lang="en-US" sz="2600" dirty="0" smtClean="0">
                <a:solidFill>
                  <a:schemeClr val="dk1"/>
                </a:solidFill>
              </a:rPr>
              <a:t>Provides easy access to all components, yet can still improve on ergonomics</a:t>
            </a:r>
          </a:p>
          <a:p>
            <a:pPr marL="0" indent="0">
              <a:spcBef>
                <a:spcPts val="1400"/>
              </a:spcBef>
              <a:buFont typeface="Calibri"/>
              <a:buNone/>
            </a:pPr>
            <a:endParaRPr lang="en-US" dirty="0">
              <a:solidFill>
                <a:schemeClr val="dk1"/>
              </a:solidFill>
            </a:endParaRP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Shape 555"/>
          <p:cNvSpPr txBox="1">
            <a:spLocks noGrp="1"/>
          </p:cNvSpPr>
          <p:nvPr>
            <p:ph type="ctrTitle"/>
          </p:nvPr>
        </p:nvSpPr>
        <p:spPr>
          <a:xfrm>
            <a:off x="1097279" y="758952"/>
            <a:ext cx="10058399" cy="3566159"/>
          </a:xfrm>
          <a:prstGeom prst="rect">
            <a:avLst/>
          </a:prstGeom>
          <a:noFill/>
          <a:ln>
            <a:noFill/>
          </a:ln>
        </p:spPr>
        <p:txBody>
          <a:bodyPr lIns="91425" tIns="45700" rIns="91425" bIns="45700" anchor="b" anchorCtr="0">
            <a:noAutofit/>
          </a:bodyPr>
          <a:lstStyle/>
          <a:p>
            <a:pPr marL="0" marR="0" lvl="1" indent="0" algn="l" rtl="0">
              <a:spcBef>
                <a:spcPts val="0"/>
              </a:spcBef>
              <a:buSzPct val="25000"/>
              <a:buNone/>
            </a:pPr>
            <a:r>
              <a:rPr lang="en-US" sz="3000" b="0" i="0" u="none" strike="noStrike" cap="none" baseline="0" dirty="0"/>
              <a:t>Mechanical Design Concepts</a:t>
            </a:r>
            <a:br>
              <a:rPr lang="en-US" sz="3000" b="0" i="0" u="none" strike="noStrike" cap="none" baseline="0" dirty="0"/>
            </a:br>
            <a:endParaRPr lang="en-US" sz="3000" b="0" i="0" u="none" strike="noStrike" cap="none" baseline="0" dirty="0"/>
          </a:p>
        </p:txBody>
      </p:sp>
      <p:sp>
        <p:nvSpPr>
          <p:cNvPr id="556" name="Shape 556"/>
          <p:cNvSpPr txBox="1">
            <a:spLocks noGrp="1"/>
          </p:cNvSpPr>
          <p:nvPr>
            <p:ph type="subTitle" idx="1"/>
          </p:nvPr>
        </p:nvSpPr>
        <p:spPr>
          <a:xfrm>
            <a:off x="1100050" y="4455621"/>
            <a:ext cx="10058399" cy="1143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200"/>
              </a:spcAft>
              <a:buClr>
                <a:schemeClr val="accent1"/>
              </a:buClr>
              <a:buSzPct val="25000"/>
              <a:buFont typeface="Calibri"/>
              <a:buNone/>
            </a:pPr>
            <a:r>
              <a:rPr lang="en-US" sz="2400" b="0" i="0" u="none" strike="noStrike" cap="none" baseline="0" dirty="0">
                <a:solidFill>
                  <a:schemeClr val="dk2"/>
                </a:solidFill>
                <a:latin typeface="Calibri"/>
                <a:ea typeface="Calibri"/>
                <a:cs typeface="Calibri"/>
                <a:sym typeface="Calibri"/>
              </a:rPr>
              <a:t>KEGAN STACK</a:t>
            </a: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Shape 597"/>
          <p:cNvSpPr txBox="1">
            <a:spLocks noGrp="1"/>
          </p:cNvSpPr>
          <p:nvPr>
            <p:ph type="title"/>
          </p:nvPr>
        </p:nvSpPr>
        <p:spPr>
          <a:xfrm>
            <a:off x="1097279" y="286603"/>
            <a:ext cx="10058399" cy="1450756"/>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4800" b="0" i="0" u="none" strike="noStrike" cap="none" baseline="0">
                <a:solidFill>
                  <a:srgbClr val="3F3F3F"/>
                </a:solidFill>
                <a:latin typeface="Calibri"/>
                <a:ea typeface="Calibri"/>
                <a:cs typeface="Calibri"/>
                <a:sym typeface="Calibri"/>
              </a:rPr>
              <a:t>Design Concepts – Structure</a:t>
            </a:r>
            <a:br>
              <a:rPr lang="en-US" sz="4800" b="0" i="0" u="none" strike="noStrike" cap="none" baseline="0">
                <a:solidFill>
                  <a:srgbClr val="3F3F3F"/>
                </a:solidFill>
                <a:latin typeface="Calibri"/>
                <a:ea typeface="Calibri"/>
                <a:cs typeface="Calibri"/>
                <a:sym typeface="Calibri"/>
              </a:rPr>
            </a:br>
            <a:r>
              <a:rPr lang="en-US" sz="4800" b="0" i="0" u="none" strike="noStrike" cap="none" baseline="0">
                <a:solidFill>
                  <a:srgbClr val="3F3F3F"/>
                </a:solidFill>
                <a:latin typeface="Calibri"/>
                <a:ea typeface="Calibri"/>
                <a:cs typeface="Calibri"/>
                <a:sym typeface="Calibri"/>
              </a:rPr>
              <a:t>Design A (80-20)</a:t>
            </a:r>
          </a:p>
        </p:txBody>
      </p:sp>
      <p:pic>
        <p:nvPicPr>
          <p:cNvPr id="598" name="Shape 598"/>
          <p:cNvPicPr preferRelativeResize="0">
            <a:picLocks noGrp="1"/>
          </p:cNvPicPr>
          <p:nvPr>
            <p:ph type="body" idx="1"/>
          </p:nvPr>
        </p:nvPicPr>
        <p:blipFill rotWithShape="1">
          <a:blip r:embed="rId3">
            <a:alphaModFix/>
          </a:blip>
          <a:srcRect/>
          <a:stretch/>
        </p:blipFill>
        <p:spPr>
          <a:xfrm>
            <a:off x="1352570" y="1846263"/>
            <a:ext cx="4427495" cy="4022724"/>
          </a:xfrm>
          <a:prstGeom prst="rect">
            <a:avLst/>
          </a:prstGeom>
          <a:noFill/>
          <a:ln>
            <a:noFill/>
          </a:ln>
        </p:spPr>
      </p:pic>
      <p:pic>
        <p:nvPicPr>
          <p:cNvPr id="599" name="Shape 599"/>
          <p:cNvPicPr preferRelativeResize="0">
            <a:picLocks noGrp="1"/>
          </p:cNvPicPr>
          <p:nvPr>
            <p:ph type="body" idx="2"/>
          </p:nvPr>
        </p:nvPicPr>
        <p:blipFill rotWithShape="1">
          <a:blip r:embed="rId4">
            <a:alphaModFix/>
          </a:blip>
          <a:srcRect/>
          <a:stretch/>
        </p:blipFill>
        <p:spPr>
          <a:xfrm>
            <a:off x="6602681" y="1773506"/>
            <a:ext cx="4552999" cy="4552999"/>
          </a:xfrm>
          <a:prstGeom prst="rect">
            <a:avLst/>
          </a:prstGeom>
          <a:noFill/>
          <a:ln>
            <a:noFill/>
          </a:ln>
        </p:spPr>
      </p:pic>
      <p:sp>
        <p:nvSpPr>
          <p:cNvPr id="601" name="Shape 601"/>
          <p:cNvSpPr txBox="1">
            <a:spLocks noGrp="1"/>
          </p:cNvSpPr>
          <p:nvPr>
            <p:ph type="ftr" idx="11"/>
          </p:nvPr>
        </p:nvSpPr>
        <p:spPr>
          <a:xfrm>
            <a:off x="3686185" y="6459785"/>
            <a:ext cx="4822803"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900" b="0" i="0" u="none" strike="noStrike" cap="none" baseline="0">
                <a:solidFill>
                  <a:srgbClr val="FFFFFF"/>
                </a:solidFill>
                <a:latin typeface="Calibri"/>
                <a:ea typeface="Calibri"/>
                <a:cs typeface="Calibri"/>
                <a:sym typeface="Calibri"/>
              </a:rPr>
              <a:t>SAR IMAGER</a:t>
            </a:r>
          </a:p>
        </p:txBody>
      </p:sp>
      <p:sp>
        <p:nvSpPr>
          <p:cNvPr id="602" name="Shape 602"/>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baseline="0">
                <a:solidFill>
                  <a:srgbClr val="FFFFFF"/>
                </a:solidFill>
                <a:latin typeface="Calibri"/>
                <a:ea typeface="Calibri"/>
                <a:cs typeface="Calibri"/>
                <a:sym typeface="Calibri"/>
              </a:rPr>
              <a:t>23</a:t>
            </a:fld>
            <a:endParaRPr lang="en-US" sz="1050" b="0" i="0" u="none" strike="noStrike" cap="none" baseline="0">
              <a:solidFill>
                <a:srgbClr val="FFFFFF"/>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Shape 607"/>
          <p:cNvSpPr txBox="1">
            <a:spLocks noGrp="1"/>
          </p:cNvSpPr>
          <p:nvPr>
            <p:ph type="title"/>
          </p:nvPr>
        </p:nvSpPr>
        <p:spPr>
          <a:xfrm>
            <a:off x="1097279" y="286603"/>
            <a:ext cx="10058399" cy="1450756"/>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4800" b="0" i="0" u="none" strike="noStrike" cap="none" baseline="0" dirty="0">
                <a:solidFill>
                  <a:srgbClr val="3F3F3F"/>
                </a:solidFill>
                <a:latin typeface="Calibri"/>
                <a:ea typeface="Calibri"/>
                <a:cs typeface="Calibri"/>
                <a:sym typeface="Calibri"/>
              </a:rPr>
              <a:t>Concept Evaluation – Structure</a:t>
            </a:r>
          </a:p>
        </p:txBody>
      </p:sp>
      <p:sp>
        <p:nvSpPr>
          <p:cNvPr id="608" name="Shape 608"/>
          <p:cNvSpPr txBox="1">
            <a:spLocks noGrp="1"/>
          </p:cNvSpPr>
          <p:nvPr>
            <p:ph type="body" idx="1"/>
          </p:nvPr>
        </p:nvSpPr>
        <p:spPr>
          <a:xfrm>
            <a:off x="1097279" y="1846051"/>
            <a:ext cx="4937760" cy="73628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200"/>
              </a:spcAft>
              <a:buClr>
                <a:schemeClr val="accent1"/>
              </a:buClr>
              <a:buSzPct val="25000"/>
              <a:buFont typeface="Calibri"/>
              <a:buNone/>
            </a:pPr>
            <a:r>
              <a:rPr lang="en-US" sz="2400" b="0" i="0" u="none" strike="noStrike" cap="none" baseline="0" dirty="0">
                <a:solidFill>
                  <a:schemeClr val="dk2"/>
                </a:solidFill>
                <a:latin typeface="Calibri"/>
                <a:ea typeface="Calibri"/>
                <a:cs typeface="Calibri"/>
                <a:sym typeface="Calibri"/>
              </a:rPr>
              <a:t>PROS</a:t>
            </a:r>
          </a:p>
        </p:txBody>
      </p:sp>
      <p:sp>
        <p:nvSpPr>
          <p:cNvPr id="609" name="Shape 609"/>
          <p:cNvSpPr txBox="1">
            <a:spLocks noGrp="1"/>
          </p:cNvSpPr>
          <p:nvPr>
            <p:ph type="body" idx="2"/>
          </p:nvPr>
        </p:nvSpPr>
        <p:spPr>
          <a:xfrm>
            <a:off x="1097279" y="2582334"/>
            <a:ext cx="4937760" cy="3286759"/>
          </a:xfrm>
          <a:prstGeom prst="rect">
            <a:avLst/>
          </a:prstGeom>
          <a:noFill/>
          <a:ln>
            <a:noFill/>
          </a:ln>
        </p:spPr>
        <p:txBody>
          <a:bodyPr lIns="0" tIns="45700" rIns="0" bIns="45700" anchor="t" anchorCtr="0">
            <a:noAutofit/>
          </a:bodyPr>
          <a:lstStyle/>
          <a:p>
            <a:pPr marL="91440" marR="0" lvl="0" indent="-91440" algn="l" rtl="0">
              <a:lnSpc>
                <a:spcPct val="90000"/>
              </a:lnSpc>
              <a:spcBef>
                <a:spcPts val="0"/>
              </a:spcBef>
              <a:spcAft>
                <a:spcPts val="0"/>
              </a:spcAft>
              <a:buClr>
                <a:schemeClr val="accent1"/>
              </a:buClr>
              <a:buSzPct val="100000"/>
              <a:buFont typeface="Arial"/>
              <a:buChar char="•"/>
            </a:pPr>
            <a:r>
              <a:rPr lang="en-US" sz="2000" b="0" i="0" u="none" strike="noStrike" cap="none" baseline="0" dirty="0">
                <a:solidFill>
                  <a:srgbClr val="3F3F3F"/>
                </a:solidFill>
                <a:latin typeface="Calibri"/>
                <a:ea typeface="Calibri"/>
                <a:cs typeface="Calibri"/>
                <a:sym typeface="Calibri"/>
              </a:rPr>
              <a:t> </a:t>
            </a:r>
            <a:r>
              <a:rPr lang="en-US" sz="2200" b="0" i="0" u="none" strike="noStrike" cap="none" baseline="0" dirty="0">
                <a:solidFill>
                  <a:srgbClr val="3F3F3F"/>
                </a:solidFill>
                <a:latin typeface="Calibri"/>
                <a:ea typeface="Calibri"/>
                <a:cs typeface="Calibri"/>
                <a:sym typeface="Calibri"/>
              </a:rPr>
              <a:t>COTS</a:t>
            </a:r>
          </a:p>
          <a:p>
            <a:pPr marL="91440" marR="0" lvl="0" indent="-91440" algn="l" rtl="0">
              <a:lnSpc>
                <a:spcPct val="90000"/>
              </a:lnSpc>
              <a:spcBef>
                <a:spcPts val="1400"/>
              </a:spcBef>
              <a:spcAft>
                <a:spcPts val="0"/>
              </a:spcAft>
              <a:buClr>
                <a:schemeClr val="accent1"/>
              </a:buClr>
              <a:buSzPct val="110000"/>
              <a:buFont typeface="Arial"/>
              <a:buChar char="•"/>
            </a:pPr>
            <a:r>
              <a:rPr lang="en-US" sz="2000" b="0" i="0" u="none" strike="noStrike" cap="none" baseline="0" dirty="0">
                <a:solidFill>
                  <a:srgbClr val="3F3F3F"/>
                </a:solidFill>
                <a:latin typeface="Calibri"/>
                <a:ea typeface="Calibri"/>
                <a:cs typeface="Calibri"/>
                <a:sym typeface="Calibri"/>
              </a:rPr>
              <a:t> </a:t>
            </a:r>
            <a:r>
              <a:rPr lang="en-US" sz="2200" b="0" i="0" u="none" strike="noStrike" cap="none" baseline="0" dirty="0">
                <a:solidFill>
                  <a:srgbClr val="3F3F3F"/>
                </a:solidFill>
                <a:latin typeface="Calibri"/>
                <a:ea typeface="Calibri"/>
                <a:cs typeface="Calibri"/>
                <a:sym typeface="Calibri"/>
              </a:rPr>
              <a:t>Modular making it easy to assemble</a:t>
            </a:r>
          </a:p>
          <a:p>
            <a:pPr marL="91440" marR="0" lvl="0" indent="-91440" algn="l" rtl="0">
              <a:lnSpc>
                <a:spcPct val="90000"/>
              </a:lnSpc>
              <a:spcBef>
                <a:spcPts val="1400"/>
              </a:spcBef>
              <a:spcAft>
                <a:spcPts val="0"/>
              </a:spcAft>
              <a:buClr>
                <a:schemeClr val="accent1"/>
              </a:buClr>
              <a:buSzPct val="100000"/>
              <a:buFont typeface="Arial"/>
              <a:buChar char="•"/>
            </a:pPr>
            <a:r>
              <a:rPr lang="en-US" sz="2200" b="0" i="0" u="none" strike="noStrike" cap="none" baseline="0" dirty="0">
                <a:solidFill>
                  <a:srgbClr val="3F3F3F"/>
                </a:solidFill>
                <a:latin typeface="Calibri"/>
                <a:ea typeface="Calibri"/>
                <a:cs typeface="Calibri"/>
                <a:sym typeface="Calibri"/>
              </a:rPr>
              <a:t> Provides limitless translational horn placement along the beam</a:t>
            </a:r>
          </a:p>
          <a:p>
            <a:pPr marL="91440" marR="0" lvl="0" indent="-91440" algn="l" rtl="0">
              <a:lnSpc>
                <a:spcPct val="90000"/>
              </a:lnSpc>
              <a:spcBef>
                <a:spcPts val="1400"/>
              </a:spcBef>
              <a:spcAft>
                <a:spcPts val="0"/>
              </a:spcAft>
              <a:buClr>
                <a:schemeClr val="accent1"/>
              </a:buClr>
              <a:buSzPct val="100000"/>
              <a:buFont typeface="Arial"/>
              <a:buChar char="•"/>
            </a:pPr>
            <a:r>
              <a:rPr lang="en-US" sz="2200" b="0" i="0" u="none" strike="noStrike" cap="none" baseline="0" dirty="0">
                <a:solidFill>
                  <a:srgbClr val="3F3F3F"/>
                </a:solidFill>
                <a:latin typeface="Calibri"/>
                <a:ea typeface="Calibri"/>
                <a:cs typeface="Calibri"/>
                <a:sym typeface="Calibri"/>
              </a:rPr>
              <a:t> Lightweight compared to equivalent solid cross section</a:t>
            </a:r>
          </a:p>
          <a:p>
            <a:pPr marL="91440" marR="0" lvl="0" indent="35560" algn="l" rtl="0">
              <a:lnSpc>
                <a:spcPct val="90000"/>
              </a:lnSpc>
              <a:spcBef>
                <a:spcPts val="1400"/>
              </a:spcBef>
              <a:spcAft>
                <a:spcPts val="0"/>
              </a:spcAft>
              <a:buClr>
                <a:schemeClr val="accent1"/>
              </a:buClr>
              <a:buFont typeface="Arial"/>
              <a:buNone/>
            </a:pPr>
            <a:endParaRPr sz="2000" b="0" i="0" u="none" strike="noStrike" cap="none" baseline="0" dirty="0">
              <a:solidFill>
                <a:srgbClr val="3F3F3F"/>
              </a:solidFill>
              <a:latin typeface="Calibri"/>
              <a:ea typeface="Calibri"/>
              <a:cs typeface="Calibri"/>
              <a:sym typeface="Calibri"/>
            </a:endParaRPr>
          </a:p>
          <a:p>
            <a:pPr marL="91440" marR="0" lvl="0" indent="35560" algn="l" rtl="0">
              <a:lnSpc>
                <a:spcPct val="90000"/>
              </a:lnSpc>
              <a:spcBef>
                <a:spcPts val="1400"/>
              </a:spcBef>
              <a:spcAft>
                <a:spcPts val="200"/>
              </a:spcAft>
              <a:buClr>
                <a:schemeClr val="accent1"/>
              </a:buClr>
              <a:buFont typeface="Arial"/>
              <a:buNone/>
            </a:pPr>
            <a:endParaRPr sz="2000" b="0" i="0" u="none" strike="noStrike" cap="none" baseline="0" dirty="0">
              <a:solidFill>
                <a:srgbClr val="3F3F3F"/>
              </a:solidFill>
              <a:latin typeface="Calibri"/>
              <a:ea typeface="Calibri"/>
              <a:cs typeface="Calibri"/>
              <a:sym typeface="Calibri"/>
            </a:endParaRPr>
          </a:p>
        </p:txBody>
      </p:sp>
      <p:sp>
        <p:nvSpPr>
          <p:cNvPr id="610" name="Shape 610"/>
          <p:cNvSpPr txBox="1">
            <a:spLocks noGrp="1"/>
          </p:cNvSpPr>
          <p:nvPr>
            <p:ph type="body" idx="3"/>
          </p:nvPr>
        </p:nvSpPr>
        <p:spPr>
          <a:xfrm>
            <a:off x="6217919" y="1846051"/>
            <a:ext cx="4937760" cy="73628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200"/>
              </a:spcAft>
              <a:buClr>
                <a:schemeClr val="accent1"/>
              </a:buClr>
              <a:buSzPct val="25000"/>
              <a:buFont typeface="Calibri"/>
              <a:buNone/>
            </a:pPr>
            <a:r>
              <a:rPr lang="en-US" sz="2400" b="0" i="0" u="none" strike="noStrike" cap="none" baseline="0" dirty="0">
                <a:solidFill>
                  <a:schemeClr val="dk2"/>
                </a:solidFill>
                <a:latin typeface="Calibri"/>
                <a:ea typeface="Calibri"/>
                <a:cs typeface="Calibri"/>
                <a:sym typeface="Calibri"/>
              </a:rPr>
              <a:t>CONS</a:t>
            </a:r>
          </a:p>
        </p:txBody>
      </p:sp>
      <p:sp>
        <p:nvSpPr>
          <p:cNvPr id="611" name="Shape 611"/>
          <p:cNvSpPr txBox="1">
            <a:spLocks noGrp="1"/>
          </p:cNvSpPr>
          <p:nvPr>
            <p:ph type="body" idx="4"/>
          </p:nvPr>
        </p:nvSpPr>
        <p:spPr>
          <a:xfrm>
            <a:off x="6217919" y="2582333"/>
            <a:ext cx="4937760" cy="3286759"/>
          </a:xfrm>
          <a:prstGeom prst="rect">
            <a:avLst/>
          </a:prstGeom>
          <a:noFill/>
          <a:ln>
            <a:noFill/>
          </a:ln>
        </p:spPr>
        <p:txBody>
          <a:bodyPr lIns="0" tIns="45700" rIns="0" bIns="45700" anchor="t" anchorCtr="0">
            <a:noAutofit/>
          </a:bodyPr>
          <a:lstStyle/>
          <a:p>
            <a:pPr marL="91440" marR="0" lvl="0" indent="-91440" algn="l" rtl="0">
              <a:lnSpc>
                <a:spcPct val="90000"/>
              </a:lnSpc>
              <a:spcBef>
                <a:spcPts val="0"/>
              </a:spcBef>
              <a:spcAft>
                <a:spcPts val="0"/>
              </a:spcAft>
              <a:buClr>
                <a:schemeClr val="accent1"/>
              </a:buClr>
              <a:buSzPct val="100000"/>
              <a:buFont typeface="Arial"/>
              <a:buChar char="•"/>
            </a:pPr>
            <a:r>
              <a:rPr lang="en-US" sz="2200" b="0" i="0" u="none" strike="noStrike" cap="none" baseline="0" dirty="0">
                <a:solidFill>
                  <a:srgbClr val="3F3F3F"/>
                </a:solidFill>
                <a:latin typeface="Calibri"/>
                <a:ea typeface="Calibri"/>
                <a:cs typeface="Calibri"/>
                <a:sym typeface="Calibri"/>
              </a:rPr>
              <a:t> Many fasteners required</a:t>
            </a:r>
          </a:p>
          <a:p>
            <a:pPr marL="91440" marR="0" lvl="0" indent="-91440" algn="l" rtl="0">
              <a:lnSpc>
                <a:spcPct val="90000"/>
              </a:lnSpc>
              <a:spcBef>
                <a:spcPts val="1400"/>
              </a:spcBef>
              <a:spcAft>
                <a:spcPts val="0"/>
              </a:spcAft>
              <a:buClr>
                <a:schemeClr val="accent1"/>
              </a:buClr>
              <a:buSzPct val="100000"/>
              <a:buFont typeface="Arial"/>
              <a:buChar char="•"/>
            </a:pPr>
            <a:r>
              <a:rPr lang="en-US" sz="2200" b="0" i="0" u="none" strike="noStrike" cap="none" baseline="0" dirty="0" smtClean="0">
                <a:solidFill>
                  <a:srgbClr val="3F3F3F"/>
                </a:solidFill>
                <a:latin typeface="Calibri"/>
                <a:ea typeface="Calibri"/>
                <a:cs typeface="Calibri"/>
                <a:sym typeface="Calibri"/>
              </a:rPr>
              <a:t> 1/8” Fasteners </a:t>
            </a:r>
            <a:r>
              <a:rPr lang="en-US" sz="2200" b="0" i="0" u="none" strike="noStrike" cap="none" baseline="0" dirty="0">
                <a:solidFill>
                  <a:srgbClr val="3F3F3F"/>
                </a:solidFill>
                <a:latin typeface="Calibri"/>
                <a:ea typeface="Calibri"/>
                <a:cs typeface="Calibri"/>
                <a:sym typeface="Calibri"/>
              </a:rPr>
              <a:t>might not carry weight or force well</a:t>
            </a:r>
          </a:p>
          <a:p>
            <a:pPr marL="91440" marR="0" lvl="0" indent="-91440" algn="l" rtl="0">
              <a:lnSpc>
                <a:spcPct val="90000"/>
              </a:lnSpc>
              <a:spcBef>
                <a:spcPts val="1400"/>
              </a:spcBef>
              <a:spcAft>
                <a:spcPts val="0"/>
              </a:spcAft>
              <a:buClr>
                <a:schemeClr val="accent1"/>
              </a:buClr>
              <a:buSzPct val="100000"/>
              <a:buFont typeface="Arial"/>
              <a:buChar char="•"/>
            </a:pPr>
            <a:r>
              <a:rPr lang="en-US" sz="2200" b="0" i="0" u="none" strike="noStrike" cap="none" baseline="0" dirty="0">
                <a:solidFill>
                  <a:srgbClr val="3F3F3F"/>
                </a:solidFill>
                <a:latin typeface="Calibri"/>
                <a:ea typeface="Calibri"/>
                <a:cs typeface="Calibri"/>
                <a:sym typeface="Calibri"/>
              </a:rPr>
              <a:t> Offers little waveguide/horn protection to the elements</a:t>
            </a:r>
          </a:p>
          <a:p>
            <a:pPr marL="91440" marR="0" lvl="0" indent="-91440" algn="l" rtl="0">
              <a:lnSpc>
                <a:spcPct val="90000"/>
              </a:lnSpc>
              <a:spcBef>
                <a:spcPts val="1400"/>
              </a:spcBef>
              <a:spcAft>
                <a:spcPts val="0"/>
              </a:spcAft>
              <a:buClr>
                <a:schemeClr val="accent1"/>
              </a:buClr>
              <a:buSzPct val="100000"/>
              <a:buFont typeface="Arial"/>
              <a:buChar char="•"/>
            </a:pPr>
            <a:r>
              <a:rPr lang="en-US" sz="2200" b="0" i="0" u="none" strike="noStrike" cap="none" baseline="0" dirty="0">
                <a:solidFill>
                  <a:srgbClr val="3F3F3F"/>
                </a:solidFill>
                <a:latin typeface="Calibri"/>
                <a:ea typeface="Calibri"/>
                <a:cs typeface="Calibri"/>
                <a:sym typeface="Calibri"/>
              </a:rPr>
              <a:t> Finite adjustments difficult</a:t>
            </a:r>
          </a:p>
          <a:p>
            <a:pPr marL="91440" marR="0" lvl="0" indent="35560" algn="l" rtl="0">
              <a:lnSpc>
                <a:spcPct val="90000"/>
              </a:lnSpc>
              <a:spcBef>
                <a:spcPts val="1400"/>
              </a:spcBef>
              <a:spcAft>
                <a:spcPts val="0"/>
              </a:spcAft>
              <a:buClr>
                <a:schemeClr val="accent1"/>
              </a:buClr>
              <a:buFont typeface="Arial"/>
              <a:buNone/>
            </a:pPr>
            <a:endParaRPr sz="2000" b="0" i="0" u="none" strike="noStrike" cap="none" baseline="0" dirty="0">
              <a:solidFill>
                <a:srgbClr val="3F3F3F"/>
              </a:solidFill>
              <a:latin typeface="Calibri"/>
              <a:ea typeface="Calibri"/>
              <a:cs typeface="Calibri"/>
              <a:sym typeface="Calibri"/>
            </a:endParaRPr>
          </a:p>
          <a:p>
            <a:pPr marL="91440" marR="0" lvl="0" indent="35560" algn="l" rtl="0">
              <a:lnSpc>
                <a:spcPct val="90000"/>
              </a:lnSpc>
              <a:spcBef>
                <a:spcPts val="1400"/>
              </a:spcBef>
              <a:spcAft>
                <a:spcPts val="0"/>
              </a:spcAft>
              <a:buClr>
                <a:schemeClr val="accent1"/>
              </a:buClr>
              <a:buFont typeface="Arial"/>
              <a:buNone/>
            </a:pPr>
            <a:endParaRPr sz="2000" b="0" i="0" u="none" strike="noStrike" cap="none" baseline="0" dirty="0">
              <a:solidFill>
                <a:srgbClr val="3F3F3F"/>
              </a:solidFill>
              <a:latin typeface="Calibri"/>
              <a:ea typeface="Calibri"/>
              <a:cs typeface="Calibri"/>
              <a:sym typeface="Calibri"/>
            </a:endParaRPr>
          </a:p>
          <a:p>
            <a:pPr marL="91440" marR="0" lvl="0" indent="35560" algn="l" rtl="0">
              <a:lnSpc>
                <a:spcPct val="90000"/>
              </a:lnSpc>
              <a:spcBef>
                <a:spcPts val="1400"/>
              </a:spcBef>
              <a:spcAft>
                <a:spcPts val="200"/>
              </a:spcAft>
              <a:buClr>
                <a:schemeClr val="accent1"/>
              </a:buClr>
              <a:buFont typeface="Arial"/>
              <a:buNone/>
            </a:pPr>
            <a:endParaRPr sz="2000" b="0" i="0" u="none" strike="noStrike" cap="none" baseline="0" dirty="0">
              <a:solidFill>
                <a:srgbClr val="3F3F3F"/>
              </a:solidFill>
              <a:latin typeface="Calibri"/>
              <a:ea typeface="Calibri"/>
              <a:cs typeface="Calibri"/>
              <a:sym typeface="Calibri"/>
            </a:endParaRPr>
          </a:p>
        </p:txBody>
      </p:sp>
      <p:sp>
        <p:nvSpPr>
          <p:cNvPr id="613" name="Shape 613"/>
          <p:cNvSpPr txBox="1">
            <a:spLocks noGrp="1"/>
          </p:cNvSpPr>
          <p:nvPr>
            <p:ph type="ftr" idx="11"/>
          </p:nvPr>
        </p:nvSpPr>
        <p:spPr>
          <a:xfrm>
            <a:off x="3686185" y="6459785"/>
            <a:ext cx="4822803"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900" b="0" i="0" u="none" strike="noStrike" cap="none" baseline="0">
                <a:solidFill>
                  <a:srgbClr val="FFFFFF"/>
                </a:solidFill>
                <a:latin typeface="Calibri"/>
                <a:ea typeface="Calibri"/>
                <a:cs typeface="Calibri"/>
                <a:sym typeface="Calibri"/>
              </a:rPr>
              <a:t>SAR IMAGER</a:t>
            </a:r>
          </a:p>
        </p:txBody>
      </p:sp>
      <p:sp>
        <p:nvSpPr>
          <p:cNvPr id="614" name="Shape 614"/>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baseline="0">
                <a:solidFill>
                  <a:srgbClr val="FFFFFF"/>
                </a:solidFill>
                <a:latin typeface="Calibri"/>
                <a:ea typeface="Calibri"/>
                <a:cs typeface="Calibri"/>
                <a:sym typeface="Calibri"/>
              </a:rPr>
              <a:t>24</a:t>
            </a:fld>
            <a:endParaRPr lang="en-US" sz="1050" b="0" i="0" u="none" strike="noStrike" cap="none" baseline="0">
              <a:solidFill>
                <a:srgbClr val="FFFFFF"/>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Shape 561"/>
          <p:cNvSpPr txBox="1">
            <a:spLocks noGrp="1"/>
          </p:cNvSpPr>
          <p:nvPr>
            <p:ph type="title"/>
          </p:nvPr>
        </p:nvSpPr>
        <p:spPr>
          <a:xfrm>
            <a:off x="1097279" y="286603"/>
            <a:ext cx="10058399" cy="1450756"/>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4800" b="0" i="0" u="none" strike="noStrike" cap="none" baseline="0">
                <a:solidFill>
                  <a:srgbClr val="3F3F3F"/>
                </a:solidFill>
                <a:latin typeface="Calibri"/>
                <a:ea typeface="Calibri"/>
                <a:cs typeface="Calibri"/>
                <a:sym typeface="Calibri"/>
              </a:rPr>
              <a:t>Design Concepts – Horn Holder</a:t>
            </a:r>
            <a:br>
              <a:rPr lang="en-US" sz="4800" b="0" i="0" u="none" strike="noStrike" cap="none" baseline="0">
                <a:solidFill>
                  <a:srgbClr val="3F3F3F"/>
                </a:solidFill>
                <a:latin typeface="Calibri"/>
                <a:ea typeface="Calibri"/>
                <a:cs typeface="Calibri"/>
                <a:sym typeface="Calibri"/>
              </a:rPr>
            </a:br>
            <a:r>
              <a:rPr lang="en-US" sz="4800" b="0" i="0" u="none" strike="noStrike" cap="none" baseline="0">
                <a:solidFill>
                  <a:srgbClr val="3F3F3F"/>
                </a:solidFill>
                <a:latin typeface="Calibri"/>
                <a:ea typeface="Calibri"/>
                <a:cs typeface="Calibri"/>
                <a:sym typeface="Calibri"/>
              </a:rPr>
              <a:t>Design C (Covered Tilt)</a:t>
            </a:r>
          </a:p>
        </p:txBody>
      </p:sp>
      <p:pic>
        <p:nvPicPr>
          <p:cNvPr id="562" name="Shape 562"/>
          <p:cNvPicPr preferRelativeResize="0">
            <a:picLocks noGrp="1"/>
          </p:cNvPicPr>
          <p:nvPr>
            <p:ph type="body" idx="1"/>
          </p:nvPr>
        </p:nvPicPr>
        <p:blipFill rotWithShape="1">
          <a:blip r:embed="rId3">
            <a:alphaModFix/>
          </a:blip>
          <a:srcRect l="1896" t="10455" r="2239" b="26330"/>
          <a:stretch/>
        </p:blipFill>
        <p:spPr>
          <a:xfrm>
            <a:off x="1684316" y="1787648"/>
            <a:ext cx="8823366" cy="4495983"/>
          </a:xfrm>
          <a:prstGeom prst="rect">
            <a:avLst/>
          </a:prstGeom>
          <a:noFill/>
          <a:ln>
            <a:noFill/>
          </a:ln>
        </p:spPr>
      </p:pic>
      <p:sp>
        <p:nvSpPr>
          <p:cNvPr id="564" name="Shape 564"/>
          <p:cNvSpPr txBox="1">
            <a:spLocks noGrp="1"/>
          </p:cNvSpPr>
          <p:nvPr>
            <p:ph type="ftr" idx="11"/>
          </p:nvPr>
        </p:nvSpPr>
        <p:spPr>
          <a:xfrm>
            <a:off x="3686185" y="6459785"/>
            <a:ext cx="4822803"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900" b="0" i="0" u="none" strike="noStrike" cap="none" baseline="0">
                <a:solidFill>
                  <a:srgbClr val="FFFFFF"/>
                </a:solidFill>
                <a:latin typeface="Calibri"/>
                <a:ea typeface="Calibri"/>
                <a:cs typeface="Calibri"/>
                <a:sym typeface="Calibri"/>
              </a:rPr>
              <a:t>SAR IMAGER</a:t>
            </a:r>
          </a:p>
        </p:txBody>
      </p:sp>
      <p:sp>
        <p:nvSpPr>
          <p:cNvPr id="565" name="Shape 565"/>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baseline="0">
                <a:solidFill>
                  <a:srgbClr val="FFFFFF"/>
                </a:solidFill>
                <a:latin typeface="Calibri"/>
                <a:ea typeface="Calibri"/>
                <a:cs typeface="Calibri"/>
                <a:sym typeface="Calibri"/>
              </a:rPr>
              <a:t>25</a:t>
            </a:fld>
            <a:endParaRPr lang="en-US" sz="1050" b="0" i="0" u="none" strike="noStrike" cap="none" baseline="0">
              <a:solidFill>
                <a:srgbClr val="FFFFFF"/>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Shape 570"/>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4800" b="0" i="0" u="none" strike="noStrike" cap="none" baseline="0">
                <a:solidFill>
                  <a:srgbClr val="3F3F3F"/>
                </a:solidFill>
                <a:latin typeface="Calibri"/>
                <a:ea typeface="Calibri"/>
                <a:cs typeface="Calibri"/>
                <a:sym typeface="Calibri"/>
              </a:rPr>
              <a:t>Concepts Evaluation – Horn Holder</a:t>
            </a:r>
            <a:br>
              <a:rPr lang="en-US" sz="4800" b="0" i="0" u="none" strike="noStrike" cap="none" baseline="0">
                <a:solidFill>
                  <a:srgbClr val="3F3F3F"/>
                </a:solidFill>
                <a:latin typeface="Calibri"/>
                <a:ea typeface="Calibri"/>
                <a:cs typeface="Calibri"/>
                <a:sym typeface="Calibri"/>
              </a:rPr>
            </a:br>
            <a:r>
              <a:rPr lang="en-US" sz="4800" b="0" i="0" u="none" strike="noStrike" cap="none" baseline="0">
                <a:solidFill>
                  <a:srgbClr val="3F3F3F"/>
                </a:solidFill>
                <a:latin typeface="Calibri"/>
                <a:ea typeface="Calibri"/>
                <a:cs typeface="Calibri"/>
                <a:sym typeface="Calibri"/>
              </a:rPr>
              <a:t>Pros </a:t>
            </a:r>
          </a:p>
        </p:txBody>
      </p:sp>
      <p:sp>
        <p:nvSpPr>
          <p:cNvPr id="571" name="Shape 571"/>
          <p:cNvSpPr txBox="1">
            <a:spLocks noGrp="1"/>
          </p:cNvSpPr>
          <p:nvPr>
            <p:ph type="body" idx="1"/>
          </p:nvPr>
        </p:nvSpPr>
        <p:spPr>
          <a:xfrm>
            <a:off x="1097279" y="1531917"/>
            <a:ext cx="4937760" cy="1050416"/>
          </a:xfrm>
          <a:prstGeom prst="rect">
            <a:avLst/>
          </a:prstGeom>
          <a:noFill/>
          <a:ln>
            <a:noFill/>
          </a:ln>
        </p:spPr>
        <p:txBody>
          <a:bodyPr lIns="0" tIns="45700" rIns="0" bIns="45700" anchor="t" anchorCtr="0">
            <a:noAutofit/>
          </a:bodyPr>
          <a:lstStyle/>
          <a:p>
            <a:pPr marL="0" marR="0" lvl="0" indent="0" algn="l" rtl="0">
              <a:lnSpc>
                <a:spcPct val="90000"/>
              </a:lnSpc>
              <a:spcBef>
                <a:spcPts val="1400"/>
              </a:spcBef>
              <a:spcAft>
                <a:spcPts val="0"/>
              </a:spcAft>
              <a:buClr>
                <a:schemeClr val="accent1"/>
              </a:buClr>
              <a:buFont typeface="Calibri"/>
              <a:buNone/>
            </a:pPr>
            <a:endParaRPr sz="2000" b="0" i="0" u="none" strike="noStrike" cap="none" baseline="0" dirty="0">
              <a:solidFill>
                <a:srgbClr val="3F3F3F"/>
              </a:solidFill>
              <a:latin typeface="Calibri"/>
              <a:ea typeface="Calibri"/>
              <a:cs typeface="Calibri"/>
              <a:sym typeface="Calibri"/>
            </a:endParaRPr>
          </a:p>
          <a:p>
            <a:pPr marL="91440" marR="0" lvl="0" indent="35560" algn="l" rtl="0">
              <a:lnSpc>
                <a:spcPct val="90000"/>
              </a:lnSpc>
              <a:spcBef>
                <a:spcPts val="1400"/>
              </a:spcBef>
              <a:spcAft>
                <a:spcPts val="200"/>
              </a:spcAft>
              <a:buClr>
                <a:schemeClr val="accent1"/>
              </a:buClr>
              <a:buFont typeface="Arial"/>
              <a:buNone/>
            </a:pPr>
            <a:r>
              <a:rPr lang="en-US" sz="2400" b="0" i="0" u="none" strike="noStrike" cap="none" baseline="0" dirty="0" smtClean="0">
                <a:solidFill>
                  <a:srgbClr val="3F3F3F"/>
                </a:solidFill>
                <a:latin typeface="Calibri"/>
                <a:ea typeface="Calibri"/>
                <a:cs typeface="Calibri"/>
                <a:sym typeface="Calibri"/>
              </a:rPr>
              <a:t>Pros</a:t>
            </a:r>
            <a:endParaRPr sz="2400" b="0" i="0" u="none" strike="noStrike" cap="none" baseline="0" dirty="0">
              <a:solidFill>
                <a:srgbClr val="3F3F3F"/>
              </a:solidFill>
              <a:latin typeface="Calibri"/>
              <a:ea typeface="Calibri"/>
              <a:cs typeface="Calibri"/>
              <a:sym typeface="Calibri"/>
            </a:endParaRPr>
          </a:p>
        </p:txBody>
      </p:sp>
      <p:sp>
        <p:nvSpPr>
          <p:cNvPr id="572" name="Shape 572"/>
          <p:cNvSpPr txBox="1">
            <a:spLocks noGrp="1"/>
          </p:cNvSpPr>
          <p:nvPr>
            <p:ph type="body" idx="2"/>
          </p:nvPr>
        </p:nvSpPr>
        <p:spPr>
          <a:prstGeom prst="rect">
            <a:avLst/>
          </a:prstGeom>
          <a:noFill/>
          <a:ln>
            <a:noFill/>
          </a:ln>
        </p:spPr>
        <p:txBody>
          <a:bodyPr lIns="0" tIns="45700" rIns="0" bIns="45700" anchor="t" anchorCtr="0">
            <a:noAutofit/>
          </a:bodyPr>
          <a:lstStyle/>
          <a:p>
            <a:pPr marL="91440" marR="0" lvl="0" indent="-91440" algn="l" rtl="0">
              <a:lnSpc>
                <a:spcPct val="90000"/>
              </a:lnSpc>
              <a:spcBef>
                <a:spcPts val="0"/>
              </a:spcBef>
              <a:spcAft>
                <a:spcPts val="0"/>
              </a:spcAft>
              <a:buClr>
                <a:schemeClr val="accent1"/>
              </a:buClr>
              <a:buSzPct val="110000"/>
              <a:buFont typeface="Arial"/>
              <a:buChar char="•"/>
            </a:pPr>
            <a:r>
              <a:rPr lang="en-US" sz="2000" b="0" i="0" u="none" strike="noStrike" cap="none" baseline="0" dirty="0">
                <a:solidFill>
                  <a:srgbClr val="3F3F3F"/>
                </a:solidFill>
                <a:latin typeface="Calibri"/>
                <a:ea typeface="Calibri"/>
                <a:cs typeface="Calibri"/>
                <a:sym typeface="Calibri"/>
              </a:rPr>
              <a:t> </a:t>
            </a:r>
            <a:r>
              <a:rPr lang="en-US" sz="2200" b="0" i="0" u="none" strike="noStrike" cap="none" baseline="0" dirty="0">
                <a:solidFill>
                  <a:srgbClr val="3F3F3F"/>
                </a:solidFill>
                <a:latin typeface="Calibri"/>
                <a:ea typeface="Calibri"/>
                <a:cs typeface="Calibri"/>
                <a:sym typeface="Calibri"/>
              </a:rPr>
              <a:t>Cover allows for attachments (laser alignment)</a:t>
            </a:r>
          </a:p>
          <a:p>
            <a:pPr marL="91440" marR="0" lvl="0" indent="-91440" algn="l" rtl="0">
              <a:lnSpc>
                <a:spcPct val="90000"/>
              </a:lnSpc>
              <a:spcBef>
                <a:spcPts val="1400"/>
              </a:spcBef>
              <a:spcAft>
                <a:spcPts val="0"/>
              </a:spcAft>
              <a:buClr>
                <a:schemeClr val="accent1"/>
              </a:buClr>
              <a:buSzPct val="100000"/>
              <a:buFont typeface="Arial"/>
              <a:buChar char="•"/>
            </a:pPr>
            <a:r>
              <a:rPr lang="en-US" sz="2200" b="0" i="0" u="none" strike="noStrike" cap="none" baseline="0" dirty="0">
                <a:solidFill>
                  <a:srgbClr val="3F3F3F"/>
                </a:solidFill>
                <a:latin typeface="Calibri"/>
                <a:ea typeface="Calibri"/>
                <a:cs typeface="Calibri"/>
                <a:sym typeface="Calibri"/>
              </a:rPr>
              <a:t> Rotation about the center</a:t>
            </a:r>
          </a:p>
          <a:p>
            <a:pPr marL="91440" marR="0" lvl="0" indent="-91440" algn="l" rtl="0">
              <a:lnSpc>
                <a:spcPct val="90000"/>
              </a:lnSpc>
              <a:spcBef>
                <a:spcPts val="1400"/>
              </a:spcBef>
              <a:spcAft>
                <a:spcPts val="0"/>
              </a:spcAft>
              <a:buClr>
                <a:schemeClr val="accent1"/>
              </a:buClr>
              <a:buSzPct val="100000"/>
              <a:buFont typeface="Arial"/>
              <a:buChar char="•"/>
            </a:pPr>
            <a:r>
              <a:rPr lang="en-US" sz="2200" b="0" i="0" u="none" strike="noStrike" cap="none" baseline="0" dirty="0">
                <a:solidFill>
                  <a:srgbClr val="3F3F3F"/>
                </a:solidFill>
                <a:latin typeface="Calibri"/>
                <a:ea typeface="Calibri"/>
                <a:cs typeface="Calibri"/>
                <a:sym typeface="Calibri"/>
              </a:rPr>
              <a:t> Modeled in compatibility with 80/20 structures</a:t>
            </a:r>
          </a:p>
          <a:p>
            <a:pPr marL="91440" marR="0" lvl="0" indent="35560" algn="l" rtl="0">
              <a:lnSpc>
                <a:spcPct val="90000"/>
              </a:lnSpc>
              <a:spcBef>
                <a:spcPts val="1400"/>
              </a:spcBef>
              <a:spcAft>
                <a:spcPts val="0"/>
              </a:spcAft>
              <a:buClr>
                <a:schemeClr val="accent1"/>
              </a:buClr>
              <a:buFont typeface="Arial"/>
              <a:buNone/>
            </a:pPr>
            <a:endParaRPr sz="2000" b="0" i="0" u="none" strike="noStrike" cap="none" baseline="0" dirty="0">
              <a:solidFill>
                <a:srgbClr val="3F3F3F"/>
              </a:solidFill>
              <a:latin typeface="Calibri"/>
              <a:ea typeface="Calibri"/>
              <a:cs typeface="Calibri"/>
              <a:sym typeface="Calibri"/>
            </a:endParaRPr>
          </a:p>
          <a:p>
            <a:pPr marL="91440" marR="0" lvl="0" indent="35560" algn="l" rtl="0">
              <a:lnSpc>
                <a:spcPct val="90000"/>
              </a:lnSpc>
              <a:spcBef>
                <a:spcPts val="1400"/>
              </a:spcBef>
              <a:spcAft>
                <a:spcPts val="0"/>
              </a:spcAft>
              <a:buClr>
                <a:schemeClr val="accent1"/>
              </a:buClr>
              <a:buFont typeface="Arial"/>
              <a:buNone/>
            </a:pPr>
            <a:endParaRPr sz="2000" b="0" i="0" u="none" strike="noStrike" cap="none" baseline="0" dirty="0">
              <a:solidFill>
                <a:srgbClr val="3F3F3F"/>
              </a:solidFill>
              <a:latin typeface="Calibri"/>
              <a:ea typeface="Calibri"/>
              <a:cs typeface="Calibri"/>
              <a:sym typeface="Calibri"/>
            </a:endParaRPr>
          </a:p>
          <a:p>
            <a:pPr marL="91440" marR="0" lvl="0" indent="35560" algn="l" rtl="0">
              <a:lnSpc>
                <a:spcPct val="90000"/>
              </a:lnSpc>
              <a:spcBef>
                <a:spcPts val="1400"/>
              </a:spcBef>
              <a:spcAft>
                <a:spcPts val="200"/>
              </a:spcAft>
              <a:buClr>
                <a:schemeClr val="accent1"/>
              </a:buClr>
              <a:buFont typeface="Arial"/>
              <a:buNone/>
            </a:pPr>
            <a:endParaRPr sz="2000" b="0" i="0" u="none" strike="noStrike" cap="none" baseline="0" dirty="0">
              <a:solidFill>
                <a:srgbClr val="3F3F3F"/>
              </a:solidFill>
              <a:latin typeface="Calibri"/>
              <a:ea typeface="Calibri"/>
              <a:cs typeface="Calibri"/>
              <a:sym typeface="Calibri"/>
            </a:endParaRPr>
          </a:p>
        </p:txBody>
      </p:sp>
      <p:sp>
        <p:nvSpPr>
          <p:cNvPr id="2" name="Text Placeholder 1"/>
          <p:cNvSpPr>
            <a:spLocks noGrp="1"/>
          </p:cNvSpPr>
          <p:nvPr>
            <p:ph type="body" idx="3"/>
          </p:nvPr>
        </p:nvSpPr>
        <p:spPr/>
        <p:txBody>
          <a:bodyPr/>
          <a:lstStyle/>
          <a:p>
            <a:r>
              <a:rPr lang="en-US" sz="2400" dirty="0" smtClean="0"/>
              <a:t>Cons</a:t>
            </a:r>
          </a:p>
        </p:txBody>
      </p:sp>
      <p:sp>
        <p:nvSpPr>
          <p:cNvPr id="3" name="Text Placeholder 2"/>
          <p:cNvSpPr>
            <a:spLocks noGrp="1"/>
          </p:cNvSpPr>
          <p:nvPr>
            <p:ph type="body" idx="4"/>
          </p:nvPr>
        </p:nvSpPr>
        <p:spPr/>
        <p:txBody>
          <a:bodyPr/>
          <a:lstStyle/>
          <a:p>
            <a:pPr lvl="0" indent="-91440">
              <a:spcBef>
                <a:spcPts val="0"/>
              </a:spcBef>
              <a:spcAft>
                <a:spcPts val="0"/>
              </a:spcAft>
              <a:buSzPct val="100000"/>
              <a:buFont typeface="Arial"/>
              <a:buChar char="•"/>
            </a:pPr>
            <a:r>
              <a:rPr lang="en-US" sz="2200" dirty="0"/>
              <a:t>Structure is quite complex</a:t>
            </a:r>
          </a:p>
          <a:p>
            <a:pPr lvl="0" indent="-91440">
              <a:spcBef>
                <a:spcPts val="1400"/>
              </a:spcBef>
              <a:buSzPct val="100000"/>
              <a:buFont typeface="Arial"/>
              <a:buChar char="•"/>
            </a:pPr>
            <a:r>
              <a:rPr lang="en-US" sz="2200" dirty="0"/>
              <a:t> Cover may affect antenna readings</a:t>
            </a:r>
          </a:p>
          <a:p>
            <a:endParaRPr lang="en-US" dirty="0"/>
          </a:p>
        </p:txBody>
      </p:sp>
      <p:sp>
        <p:nvSpPr>
          <p:cNvPr id="574" name="Shape 574"/>
          <p:cNvSpPr txBox="1">
            <a:spLocks noGrp="1"/>
          </p:cNvSpPr>
          <p:nvPr>
            <p:ph type="ftr" idx="11"/>
          </p:nvPr>
        </p:nvSpPr>
        <p:spPr>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900" b="0" i="0" u="none" strike="noStrike" cap="none" baseline="0">
                <a:solidFill>
                  <a:srgbClr val="FFFFFF"/>
                </a:solidFill>
                <a:latin typeface="Calibri"/>
                <a:ea typeface="Calibri"/>
                <a:cs typeface="Calibri"/>
                <a:sym typeface="Calibri"/>
              </a:rPr>
              <a:t>SAR IMAGER</a:t>
            </a:r>
          </a:p>
        </p:txBody>
      </p:sp>
      <p:sp>
        <p:nvSpPr>
          <p:cNvPr id="575" name="Shape 575"/>
          <p:cNvSpPr txBox="1">
            <a:spLocks noGrp="1"/>
          </p:cNvSpPr>
          <p:nvPr>
            <p:ph type="sldNum"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baseline="0">
                <a:solidFill>
                  <a:srgbClr val="FFFFFF"/>
                </a:solidFill>
                <a:latin typeface="Calibri"/>
                <a:ea typeface="Calibri"/>
                <a:cs typeface="Calibri"/>
                <a:sym typeface="Calibri"/>
              </a:rPr>
              <a:t>26</a:t>
            </a:fld>
            <a:endParaRPr lang="en-US" sz="1050" b="0" i="0" u="none" strike="noStrike" cap="none" baseline="0">
              <a:solidFill>
                <a:srgbClr val="FFFFFF"/>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Shape 619"/>
          <p:cNvSpPr txBox="1">
            <a:spLocks noGrp="1"/>
          </p:cNvSpPr>
          <p:nvPr>
            <p:ph type="title"/>
          </p:nvPr>
        </p:nvSpPr>
        <p:spPr>
          <a:xfrm>
            <a:off x="1097279" y="286603"/>
            <a:ext cx="10058399" cy="1450756"/>
          </a:xfrm>
          <a:prstGeom prst="rect">
            <a:avLst/>
          </a:prstGeom>
          <a:noFill/>
          <a:ln>
            <a:noFill/>
          </a:ln>
        </p:spPr>
        <p:txBody>
          <a:bodyPr lIns="91425" tIns="45700" rIns="91425" bIns="45700" anchor="b" anchorCtr="0">
            <a:noAutofit/>
          </a:bodyPr>
          <a:lstStyle/>
          <a:p>
            <a:pPr marL="0" marR="0" lvl="0" indent="0" algn="ctr" rtl="0">
              <a:lnSpc>
                <a:spcPct val="85000"/>
              </a:lnSpc>
              <a:spcBef>
                <a:spcPts val="0"/>
              </a:spcBef>
              <a:buClr>
                <a:srgbClr val="3F3F3F"/>
              </a:buClr>
              <a:buSzPct val="25000"/>
              <a:buFont typeface="Calibri"/>
              <a:buNone/>
            </a:pPr>
            <a:r>
              <a:rPr lang="en-US" sz="4800" b="0" i="0" u="none" strike="noStrike" cap="none" baseline="0" dirty="0">
                <a:solidFill>
                  <a:srgbClr val="3F3F3F"/>
                </a:solidFill>
                <a:latin typeface="Calibri"/>
                <a:ea typeface="Calibri"/>
                <a:cs typeface="Calibri"/>
                <a:sym typeface="Calibri"/>
              </a:rPr>
              <a:t>Component Box </a:t>
            </a:r>
            <a:r>
              <a:rPr lang="en-US" sz="4800" b="0" i="0" u="none" strike="noStrike" cap="none" baseline="0" dirty="0" smtClean="0">
                <a:solidFill>
                  <a:srgbClr val="3F3F3F"/>
                </a:solidFill>
                <a:latin typeface="Calibri"/>
                <a:ea typeface="Calibri"/>
                <a:cs typeface="Calibri"/>
                <a:sym typeface="Calibri"/>
              </a:rPr>
              <a:t>A</a:t>
            </a:r>
            <a:endParaRPr lang="en-US" sz="4800" b="0" i="0" u="none" strike="noStrike" cap="none" baseline="0" dirty="0">
              <a:solidFill>
                <a:srgbClr val="3F3F3F"/>
              </a:solidFill>
              <a:latin typeface="Calibri"/>
              <a:ea typeface="Calibri"/>
              <a:cs typeface="Calibri"/>
              <a:sym typeface="Calibri"/>
            </a:endParaRPr>
          </a:p>
        </p:txBody>
      </p:sp>
      <p:sp>
        <p:nvSpPr>
          <p:cNvPr id="621" name="Shape 621"/>
          <p:cNvSpPr txBox="1">
            <a:spLocks noGrp="1"/>
          </p:cNvSpPr>
          <p:nvPr>
            <p:ph type="body" idx="2"/>
          </p:nvPr>
        </p:nvSpPr>
        <p:spPr>
          <a:xfrm>
            <a:off x="6217918" y="1845734"/>
            <a:ext cx="5669281" cy="4023360"/>
          </a:xfrm>
          <a:prstGeom prst="rect">
            <a:avLst/>
          </a:prstGeom>
          <a:noFill/>
          <a:ln>
            <a:noFill/>
          </a:ln>
        </p:spPr>
        <p:txBody>
          <a:bodyPr lIns="0" tIns="45700" rIns="0" bIns="45700" anchor="t" anchorCtr="0">
            <a:noAutofit/>
          </a:bodyPr>
          <a:lstStyle/>
          <a:p>
            <a:pPr marL="91440" marR="0" lvl="0" indent="35560" algn="l" rtl="0">
              <a:lnSpc>
                <a:spcPct val="90000"/>
              </a:lnSpc>
              <a:spcBef>
                <a:spcPts val="1400"/>
              </a:spcBef>
              <a:spcAft>
                <a:spcPts val="200"/>
              </a:spcAft>
              <a:buClr>
                <a:schemeClr val="accent1"/>
              </a:buClr>
              <a:buFont typeface="Calibri"/>
              <a:buNone/>
            </a:pPr>
            <a:r>
              <a:rPr lang="en-US" sz="2400" b="0" i="0" u="none" strike="noStrike" cap="none" baseline="0" dirty="0" smtClean="0">
                <a:solidFill>
                  <a:srgbClr val="3F3F3F"/>
                </a:solidFill>
                <a:latin typeface="Calibri"/>
                <a:ea typeface="Calibri"/>
                <a:cs typeface="Calibri"/>
                <a:sym typeface="Calibri"/>
              </a:rPr>
              <a:t>Pros</a:t>
            </a:r>
          </a:p>
          <a:p>
            <a:pPr>
              <a:spcBef>
                <a:spcPts val="1400"/>
              </a:spcBef>
              <a:buFont typeface="Arial" panose="020B0604020202020204" pitchFamily="34" charset="0"/>
              <a:buChar char="•"/>
            </a:pPr>
            <a:r>
              <a:rPr lang="en-US" sz="2200" dirty="0" smtClean="0"/>
              <a:t>Allows easy access to all components</a:t>
            </a:r>
          </a:p>
          <a:p>
            <a:pPr>
              <a:spcBef>
                <a:spcPts val="1400"/>
              </a:spcBef>
              <a:buFont typeface="Arial" panose="020B0604020202020204" pitchFamily="34" charset="0"/>
              <a:buChar char="•"/>
            </a:pPr>
            <a:r>
              <a:rPr lang="en-US" sz="2200" b="0" i="0" u="none" strike="noStrike" cap="none" baseline="0" dirty="0" smtClean="0">
                <a:solidFill>
                  <a:srgbClr val="3F3F3F"/>
                </a:solidFill>
                <a:sym typeface="Calibri"/>
              </a:rPr>
              <a:t>Light</a:t>
            </a:r>
            <a:r>
              <a:rPr lang="en-US" sz="2200" b="0" i="0" u="none" strike="noStrike" cap="none" dirty="0" smtClean="0">
                <a:solidFill>
                  <a:srgbClr val="3F3F3F"/>
                </a:solidFill>
                <a:sym typeface="Calibri"/>
              </a:rPr>
              <a:t> weight</a:t>
            </a:r>
          </a:p>
          <a:p>
            <a:pPr>
              <a:spcBef>
                <a:spcPts val="1400"/>
              </a:spcBef>
              <a:buFont typeface="Arial" panose="020B0604020202020204" pitchFamily="34" charset="0"/>
              <a:buChar char="•"/>
            </a:pPr>
            <a:r>
              <a:rPr lang="en-US" sz="2200" baseline="0" dirty="0" smtClean="0"/>
              <a:t>Double</a:t>
            </a:r>
            <a:r>
              <a:rPr lang="en-US" sz="2200" dirty="0" smtClean="0"/>
              <a:t> as a table to set lap top on</a:t>
            </a:r>
          </a:p>
          <a:p>
            <a:pPr indent="0">
              <a:spcBef>
                <a:spcPts val="1400"/>
              </a:spcBef>
              <a:buNone/>
            </a:pPr>
            <a:r>
              <a:rPr lang="en-US" sz="2400" b="0" i="0" u="none" strike="noStrike" cap="none" baseline="0" dirty="0" smtClean="0">
                <a:solidFill>
                  <a:srgbClr val="3F3F3F"/>
                </a:solidFill>
                <a:latin typeface="Calibri"/>
                <a:ea typeface="Calibri"/>
                <a:cs typeface="Calibri"/>
                <a:sym typeface="Calibri"/>
              </a:rPr>
              <a:t>Cons</a:t>
            </a:r>
          </a:p>
          <a:p>
            <a:pPr>
              <a:spcBef>
                <a:spcPts val="1400"/>
              </a:spcBef>
              <a:buFont typeface="Arial" panose="020B0604020202020204" pitchFamily="34" charset="0"/>
              <a:buChar char="•"/>
            </a:pPr>
            <a:r>
              <a:rPr lang="en-US" sz="2200" dirty="0" smtClean="0"/>
              <a:t>May not allow proper cooling of components</a:t>
            </a:r>
          </a:p>
          <a:p>
            <a:pPr>
              <a:spcBef>
                <a:spcPts val="1400"/>
              </a:spcBef>
              <a:buFont typeface="Arial" panose="020B0604020202020204" pitchFamily="34" charset="0"/>
              <a:buChar char="•"/>
            </a:pPr>
            <a:r>
              <a:rPr lang="en-US" sz="2200" b="0" i="0" u="none" strike="noStrike" cap="none" baseline="0" dirty="0" smtClean="0">
                <a:solidFill>
                  <a:srgbClr val="3F3F3F"/>
                </a:solidFill>
                <a:sym typeface="Calibri"/>
              </a:rPr>
              <a:t>Limits</a:t>
            </a:r>
            <a:r>
              <a:rPr lang="en-US" sz="2200" b="0" i="0" u="none" strike="noStrike" cap="none" dirty="0" smtClean="0">
                <a:solidFill>
                  <a:srgbClr val="3F3F3F"/>
                </a:solidFill>
                <a:sym typeface="Calibri"/>
              </a:rPr>
              <a:t> the spacing between rear support legs</a:t>
            </a:r>
            <a:endParaRPr sz="2200" b="0" i="0" u="none" strike="noStrike" cap="none" baseline="0" dirty="0">
              <a:solidFill>
                <a:srgbClr val="3F3F3F"/>
              </a:solidFill>
              <a:sym typeface="Calibri"/>
            </a:endParaRPr>
          </a:p>
        </p:txBody>
      </p:sp>
      <p:sp>
        <p:nvSpPr>
          <p:cNvPr id="623" name="Shape 623"/>
          <p:cNvSpPr txBox="1">
            <a:spLocks noGrp="1"/>
          </p:cNvSpPr>
          <p:nvPr>
            <p:ph type="ftr" idx="11"/>
          </p:nvPr>
        </p:nvSpPr>
        <p:spPr>
          <a:xfrm>
            <a:off x="3686185" y="6459785"/>
            <a:ext cx="4822803"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900" b="0" i="0" u="none" strike="noStrike" cap="none" baseline="0">
                <a:solidFill>
                  <a:srgbClr val="FFFFFF"/>
                </a:solidFill>
                <a:latin typeface="Calibri"/>
                <a:ea typeface="Calibri"/>
                <a:cs typeface="Calibri"/>
                <a:sym typeface="Calibri"/>
              </a:rPr>
              <a:t>SAR IMAGER</a:t>
            </a:r>
          </a:p>
        </p:txBody>
      </p:sp>
      <p:sp>
        <p:nvSpPr>
          <p:cNvPr id="624" name="Shape 624"/>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baseline="0">
                <a:solidFill>
                  <a:srgbClr val="FFFFFF"/>
                </a:solidFill>
                <a:latin typeface="Calibri"/>
                <a:ea typeface="Calibri"/>
                <a:cs typeface="Calibri"/>
                <a:sym typeface="Calibri"/>
              </a:rPr>
              <a:t>27</a:t>
            </a:fld>
            <a:endParaRPr lang="en-US" sz="1050" b="0" i="0" u="none" strike="noStrike" cap="none" baseline="0">
              <a:solidFill>
                <a:srgbClr val="FFFFFF"/>
              </a:solidFill>
              <a:latin typeface="Calibri"/>
              <a:ea typeface="Calibri"/>
              <a:cs typeface="Calibri"/>
              <a:sym typeface="Calibri"/>
            </a:endParaRPr>
          </a:p>
        </p:txBody>
      </p:sp>
      <p:sp>
        <p:nvSpPr>
          <p:cNvPr id="2" name="Text Placeholder 1"/>
          <p:cNvSpPr>
            <a:spLocks noGrp="1"/>
          </p:cNvSpPr>
          <p:nvPr>
            <p:ph type="body" idx="1"/>
          </p:nvPr>
        </p:nvSpPr>
        <p:spPr/>
        <p:txBody>
          <a:bodyP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081" y="1845733"/>
            <a:ext cx="5598958" cy="4326467"/>
          </a:xfrm>
          <a:prstGeom prst="rect">
            <a:avLst/>
          </a:prstGeom>
        </p:spPr>
      </p:pic>
      <p:cxnSp>
        <p:nvCxnSpPr>
          <p:cNvPr id="5" name="Straight Arrow Connector 4"/>
          <p:cNvCxnSpPr/>
          <p:nvPr/>
        </p:nvCxnSpPr>
        <p:spPr>
          <a:xfrm flipH="1">
            <a:off x="3966359" y="2497193"/>
            <a:ext cx="771896" cy="10395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66358" y="2066306"/>
            <a:ext cx="1888177" cy="430887"/>
          </a:xfrm>
          <a:prstGeom prst="rect">
            <a:avLst/>
          </a:prstGeom>
          <a:noFill/>
        </p:spPr>
        <p:txBody>
          <a:bodyPr wrap="square" rtlCol="0">
            <a:spAutoFit/>
          </a:bodyPr>
          <a:lstStyle/>
          <a:p>
            <a:r>
              <a:rPr lang="en-US" sz="2200" dirty="0" smtClean="0"/>
              <a:t>27x24.75x2”</a:t>
            </a:r>
            <a:endParaRPr lang="en-US" sz="2200" dirty="0"/>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Shape 629"/>
          <p:cNvSpPr txBox="1">
            <a:spLocks noGrp="1"/>
          </p:cNvSpPr>
          <p:nvPr>
            <p:ph type="title"/>
          </p:nvPr>
        </p:nvSpPr>
        <p:spPr>
          <a:xfrm>
            <a:off x="1097279" y="286603"/>
            <a:ext cx="10058399" cy="1450756"/>
          </a:xfrm>
          <a:prstGeom prst="rect">
            <a:avLst/>
          </a:prstGeom>
          <a:noFill/>
          <a:ln>
            <a:noFill/>
          </a:ln>
        </p:spPr>
        <p:txBody>
          <a:bodyPr lIns="91425" tIns="45700" rIns="91425" bIns="45700" anchor="b" anchorCtr="0">
            <a:noAutofit/>
          </a:bodyPr>
          <a:lstStyle/>
          <a:p>
            <a:pPr marL="0" marR="0" lvl="0" indent="0" algn="ctr" rtl="0">
              <a:lnSpc>
                <a:spcPct val="85000"/>
              </a:lnSpc>
              <a:spcBef>
                <a:spcPts val="0"/>
              </a:spcBef>
              <a:buClr>
                <a:srgbClr val="3F3F3F"/>
              </a:buClr>
              <a:buSzPct val="25000"/>
              <a:buFont typeface="Calibri"/>
              <a:buNone/>
            </a:pPr>
            <a:r>
              <a:rPr lang="en-US" sz="4800" b="0" i="0" u="none" strike="noStrike" cap="none" baseline="0" dirty="0">
                <a:solidFill>
                  <a:srgbClr val="3F3F3F"/>
                </a:solidFill>
                <a:latin typeface="Calibri"/>
                <a:ea typeface="Calibri"/>
                <a:cs typeface="Calibri"/>
                <a:sym typeface="Calibri"/>
              </a:rPr>
              <a:t>Component </a:t>
            </a:r>
            <a:r>
              <a:rPr lang="en-US" sz="4800" b="0" i="0" u="none" strike="noStrike" cap="none" baseline="0" dirty="0" smtClean="0">
                <a:solidFill>
                  <a:srgbClr val="3F3F3F"/>
                </a:solidFill>
                <a:latin typeface="Calibri"/>
                <a:ea typeface="Calibri"/>
                <a:cs typeface="Calibri"/>
                <a:sym typeface="Calibri"/>
              </a:rPr>
              <a:t>Box B</a:t>
            </a:r>
            <a:endParaRPr lang="en-US" sz="4800" b="0" i="0" u="none" strike="noStrike" cap="none" baseline="0" dirty="0">
              <a:solidFill>
                <a:srgbClr val="3F3F3F"/>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528740" y="2328050"/>
            <a:ext cx="5506299" cy="3102140"/>
          </a:xfrm>
          <a:prstGeom prst="rect">
            <a:avLst/>
          </a:prstGeom>
        </p:spPr>
      </p:pic>
      <p:sp>
        <p:nvSpPr>
          <p:cNvPr id="630" name="Shape 630"/>
          <p:cNvSpPr txBox="1">
            <a:spLocks noGrp="1"/>
          </p:cNvSpPr>
          <p:nvPr>
            <p:ph type="body" idx="1"/>
          </p:nvPr>
        </p:nvSpPr>
        <p:spPr>
          <a:xfrm>
            <a:off x="1097279" y="1845733"/>
            <a:ext cx="4937760" cy="4023358"/>
          </a:xfrm>
          <a:prstGeom prst="rect">
            <a:avLst/>
          </a:prstGeom>
          <a:noFill/>
          <a:ln>
            <a:noFill/>
          </a:ln>
        </p:spPr>
        <p:txBody>
          <a:bodyPr lIns="0" tIns="45700" rIns="0" bIns="45700" anchor="t" anchorCtr="0">
            <a:noAutofit/>
          </a:bodyPr>
          <a:lstStyle/>
          <a:p>
            <a:pPr marL="91440" marR="0" lvl="0" indent="35560" algn="l" rtl="0">
              <a:lnSpc>
                <a:spcPct val="90000"/>
              </a:lnSpc>
              <a:spcBef>
                <a:spcPts val="0"/>
              </a:spcBef>
              <a:spcAft>
                <a:spcPts val="200"/>
              </a:spcAft>
              <a:buClr>
                <a:schemeClr val="accent1"/>
              </a:buClr>
              <a:buFont typeface="Calibri"/>
              <a:buNone/>
            </a:pPr>
            <a:endParaRPr sz="2000" b="0" i="0" u="none" strike="noStrike" cap="none" baseline="0" dirty="0">
              <a:solidFill>
                <a:srgbClr val="3F3F3F"/>
              </a:solidFill>
              <a:latin typeface="Calibri"/>
              <a:ea typeface="Calibri"/>
              <a:cs typeface="Calibri"/>
              <a:sym typeface="Calibri"/>
            </a:endParaRPr>
          </a:p>
        </p:txBody>
      </p:sp>
      <p:sp>
        <p:nvSpPr>
          <p:cNvPr id="631" name="Shape 631"/>
          <p:cNvSpPr txBox="1">
            <a:spLocks noGrp="1"/>
          </p:cNvSpPr>
          <p:nvPr>
            <p:ph type="body" idx="2"/>
          </p:nvPr>
        </p:nvSpPr>
        <p:spPr>
          <a:xfrm>
            <a:off x="6217918" y="1845734"/>
            <a:ext cx="5455525" cy="4023360"/>
          </a:xfrm>
          <a:prstGeom prst="rect">
            <a:avLst/>
          </a:prstGeom>
          <a:noFill/>
          <a:ln>
            <a:noFill/>
          </a:ln>
        </p:spPr>
        <p:txBody>
          <a:bodyPr lIns="0" tIns="45700" rIns="0" bIns="45700" anchor="t" anchorCtr="0">
            <a:noAutofit/>
          </a:bodyPr>
          <a:lstStyle/>
          <a:p>
            <a:pPr marL="91440" marR="0" lvl="0" indent="35560" algn="l" rtl="0">
              <a:lnSpc>
                <a:spcPct val="90000"/>
              </a:lnSpc>
              <a:spcBef>
                <a:spcPts val="0"/>
              </a:spcBef>
              <a:spcAft>
                <a:spcPts val="200"/>
              </a:spcAft>
              <a:buClr>
                <a:schemeClr val="accent1"/>
              </a:buClr>
              <a:buFont typeface="Calibri"/>
              <a:buNone/>
            </a:pPr>
            <a:r>
              <a:rPr lang="en-US" sz="2400" b="0" i="0" u="none" strike="noStrike" cap="none" baseline="0" dirty="0" smtClean="0">
                <a:solidFill>
                  <a:srgbClr val="3F3F3F"/>
                </a:solidFill>
                <a:latin typeface="Calibri"/>
                <a:ea typeface="Calibri"/>
                <a:cs typeface="Calibri"/>
                <a:sym typeface="Calibri"/>
              </a:rPr>
              <a:t>Pros</a:t>
            </a:r>
          </a:p>
          <a:p>
            <a:pPr marR="0" lvl="0" algn="l" rtl="0">
              <a:lnSpc>
                <a:spcPct val="90000"/>
              </a:lnSpc>
              <a:spcBef>
                <a:spcPts val="0"/>
              </a:spcBef>
              <a:spcAft>
                <a:spcPts val="200"/>
              </a:spcAft>
              <a:buClr>
                <a:schemeClr val="accent1"/>
              </a:buClr>
              <a:buFont typeface="Arial" panose="020B0604020202020204" pitchFamily="34" charset="0"/>
              <a:buChar char="•"/>
            </a:pPr>
            <a:r>
              <a:rPr lang="en-US" sz="2200" dirty="0" smtClean="0"/>
              <a:t>Lockable </a:t>
            </a:r>
          </a:p>
          <a:p>
            <a:pPr marR="0" lvl="0" algn="l" rtl="0">
              <a:lnSpc>
                <a:spcPct val="90000"/>
              </a:lnSpc>
              <a:spcBef>
                <a:spcPts val="0"/>
              </a:spcBef>
              <a:spcAft>
                <a:spcPts val="200"/>
              </a:spcAft>
              <a:buClr>
                <a:schemeClr val="accent1"/>
              </a:buClr>
              <a:buFont typeface="Arial" panose="020B0604020202020204" pitchFamily="34" charset="0"/>
              <a:buChar char="•"/>
            </a:pPr>
            <a:r>
              <a:rPr lang="en-US" sz="2200" b="0" i="0" u="none" strike="noStrike" cap="none" baseline="0" dirty="0" smtClean="0">
                <a:solidFill>
                  <a:srgbClr val="3F3F3F"/>
                </a:solidFill>
                <a:latin typeface="Calibri"/>
                <a:ea typeface="Calibri"/>
                <a:cs typeface="Calibri"/>
                <a:sym typeface="Calibri"/>
              </a:rPr>
              <a:t>Allows</a:t>
            </a:r>
            <a:r>
              <a:rPr lang="en-US" sz="2200" b="0" i="0" u="none" strike="noStrike" cap="none" dirty="0" smtClean="0">
                <a:solidFill>
                  <a:srgbClr val="3F3F3F"/>
                </a:solidFill>
                <a:latin typeface="Calibri"/>
                <a:ea typeface="Calibri"/>
                <a:cs typeface="Calibri"/>
                <a:sym typeface="Calibri"/>
              </a:rPr>
              <a:t> for a fan to be mounted</a:t>
            </a:r>
          </a:p>
          <a:p>
            <a:pPr marR="0" lvl="0" algn="l" rtl="0">
              <a:lnSpc>
                <a:spcPct val="90000"/>
              </a:lnSpc>
              <a:spcBef>
                <a:spcPts val="0"/>
              </a:spcBef>
              <a:spcAft>
                <a:spcPts val="200"/>
              </a:spcAft>
              <a:buClr>
                <a:schemeClr val="accent1"/>
              </a:buClr>
              <a:buFont typeface="Arial" panose="020B0604020202020204" pitchFamily="34" charset="0"/>
              <a:buChar char="•"/>
            </a:pPr>
            <a:r>
              <a:rPr lang="en-US" sz="2200" baseline="0" dirty="0" smtClean="0"/>
              <a:t>COTS</a:t>
            </a:r>
          </a:p>
          <a:p>
            <a:pPr marR="0" lvl="0" algn="l" rtl="0">
              <a:lnSpc>
                <a:spcPct val="90000"/>
              </a:lnSpc>
              <a:spcBef>
                <a:spcPts val="0"/>
              </a:spcBef>
              <a:spcAft>
                <a:spcPts val="200"/>
              </a:spcAft>
              <a:buClr>
                <a:schemeClr val="accent1"/>
              </a:buClr>
              <a:buFont typeface="Arial" panose="020B0604020202020204" pitchFamily="34" charset="0"/>
              <a:buChar char="•"/>
            </a:pPr>
            <a:endParaRPr lang="en-US" sz="2200" b="0" i="0" u="none" strike="noStrike" cap="none" dirty="0">
              <a:solidFill>
                <a:srgbClr val="3F3F3F"/>
              </a:solidFill>
              <a:latin typeface="Calibri"/>
              <a:ea typeface="Calibri"/>
              <a:cs typeface="Calibri"/>
              <a:sym typeface="Calibri"/>
            </a:endParaRPr>
          </a:p>
          <a:p>
            <a:pPr marR="0" lvl="0" indent="0" algn="l" rtl="0">
              <a:lnSpc>
                <a:spcPct val="90000"/>
              </a:lnSpc>
              <a:spcBef>
                <a:spcPts val="0"/>
              </a:spcBef>
              <a:spcAft>
                <a:spcPts val="200"/>
              </a:spcAft>
              <a:buClr>
                <a:schemeClr val="accent1"/>
              </a:buClr>
              <a:buNone/>
            </a:pPr>
            <a:r>
              <a:rPr lang="en-US" sz="2400" baseline="0" dirty="0" smtClean="0"/>
              <a:t>Cons</a:t>
            </a:r>
          </a:p>
          <a:p>
            <a:pPr marR="0" lvl="0" algn="l" rtl="0">
              <a:lnSpc>
                <a:spcPct val="90000"/>
              </a:lnSpc>
              <a:spcBef>
                <a:spcPts val="0"/>
              </a:spcBef>
              <a:spcAft>
                <a:spcPts val="200"/>
              </a:spcAft>
              <a:buClr>
                <a:schemeClr val="accent1"/>
              </a:buClr>
              <a:buFont typeface="Arial" panose="020B0604020202020204" pitchFamily="34" charset="0"/>
              <a:buChar char="•"/>
            </a:pPr>
            <a:r>
              <a:rPr lang="en-US" sz="2200" b="0" i="0" u="none" strike="noStrike" cap="none" dirty="0" smtClean="0">
                <a:solidFill>
                  <a:srgbClr val="3F3F3F"/>
                </a:solidFill>
                <a:latin typeface="Calibri"/>
                <a:ea typeface="Calibri"/>
                <a:cs typeface="Calibri"/>
                <a:sym typeface="Calibri"/>
              </a:rPr>
              <a:t>Heavier than previous design</a:t>
            </a:r>
          </a:p>
          <a:p>
            <a:pPr marR="0" lvl="0" algn="l" rtl="0">
              <a:lnSpc>
                <a:spcPct val="90000"/>
              </a:lnSpc>
              <a:spcBef>
                <a:spcPts val="0"/>
              </a:spcBef>
              <a:spcAft>
                <a:spcPts val="200"/>
              </a:spcAft>
              <a:buClr>
                <a:schemeClr val="accent1"/>
              </a:buClr>
              <a:buFont typeface="Arial" panose="020B0604020202020204" pitchFamily="34" charset="0"/>
              <a:buChar char="•"/>
            </a:pPr>
            <a:r>
              <a:rPr lang="en-US" sz="2200" baseline="0" dirty="0" smtClean="0"/>
              <a:t>Expensive</a:t>
            </a:r>
          </a:p>
          <a:p>
            <a:pPr marR="0" lvl="0" algn="l" rtl="0">
              <a:lnSpc>
                <a:spcPct val="90000"/>
              </a:lnSpc>
              <a:spcBef>
                <a:spcPts val="0"/>
              </a:spcBef>
              <a:spcAft>
                <a:spcPts val="200"/>
              </a:spcAft>
              <a:buClr>
                <a:schemeClr val="accent1"/>
              </a:buClr>
              <a:buFont typeface="Arial" panose="020B0604020202020204" pitchFamily="34" charset="0"/>
              <a:buChar char="•"/>
            </a:pPr>
            <a:r>
              <a:rPr lang="en-US" sz="2200" b="0" i="0" u="none" strike="noStrike" cap="none" dirty="0" smtClean="0">
                <a:solidFill>
                  <a:srgbClr val="3F3F3F"/>
                </a:solidFill>
                <a:latin typeface="Calibri"/>
                <a:ea typeface="Calibri"/>
                <a:cs typeface="Calibri"/>
                <a:sym typeface="Calibri"/>
              </a:rPr>
              <a:t>Limits the spacing of the rear support legs</a:t>
            </a:r>
            <a:endParaRPr sz="2200" b="0" i="0" u="none" strike="noStrike" cap="none" baseline="0" dirty="0">
              <a:solidFill>
                <a:srgbClr val="3F3F3F"/>
              </a:solidFill>
              <a:latin typeface="Calibri"/>
              <a:ea typeface="Calibri"/>
              <a:cs typeface="Calibri"/>
              <a:sym typeface="Calibri"/>
            </a:endParaRPr>
          </a:p>
        </p:txBody>
      </p:sp>
      <p:sp>
        <p:nvSpPr>
          <p:cNvPr id="633" name="Shape 633"/>
          <p:cNvSpPr txBox="1">
            <a:spLocks noGrp="1"/>
          </p:cNvSpPr>
          <p:nvPr>
            <p:ph type="ftr" idx="11"/>
          </p:nvPr>
        </p:nvSpPr>
        <p:spPr>
          <a:xfrm>
            <a:off x="3686185" y="6459785"/>
            <a:ext cx="4822803"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900" b="0" i="0" u="none" strike="noStrike" cap="none" baseline="0">
                <a:solidFill>
                  <a:srgbClr val="FFFFFF"/>
                </a:solidFill>
                <a:latin typeface="Calibri"/>
                <a:ea typeface="Calibri"/>
                <a:cs typeface="Calibri"/>
                <a:sym typeface="Calibri"/>
              </a:rPr>
              <a:t>SAR IMAGER</a:t>
            </a:r>
          </a:p>
        </p:txBody>
      </p:sp>
      <p:sp>
        <p:nvSpPr>
          <p:cNvPr id="634" name="Shape 634"/>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baseline="0">
                <a:solidFill>
                  <a:srgbClr val="FFFFFF"/>
                </a:solidFill>
                <a:latin typeface="Calibri"/>
                <a:ea typeface="Calibri"/>
                <a:cs typeface="Calibri"/>
                <a:sym typeface="Calibri"/>
              </a:rPr>
              <a:t>28</a:t>
            </a:fld>
            <a:endParaRPr lang="en-US" sz="1050" b="0" i="0" u="none" strike="noStrike" cap="none" baseline="0">
              <a:solidFill>
                <a:srgbClr val="FFFFFF"/>
              </a:solidFill>
              <a:latin typeface="Calibri"/>
              <a:ea typeface="Calibri"/>
              <a:cs typeface="Calibri"/>
              <a:sym typeface="Calibri"/>
            </a:endParaRPr>
          </a:p>
        </p:txBody>
      </p:sp>
      <p:cxnSp>
        <p:nvCxnSpPr>
          <p:cNvPr id="4" name="Straight Arrow Connector 3"/>
          <p:cNvCxnSpPr/>
          <p:nvPr/>
        </p:nvCxnSpPr>
        <p:spPr>
          <a:xfrm flipH="1" flipV="1">
            <a:off x="4797631" y="4893338"/>
            <a:ext cx="1420287" cy="7604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6217918" y="5515804"/>
            <a:ext cx="1452642" cy="461665"/>
          </a:xfrm>
          <a:prstGeom prst="rect">
            <a:avLst/>
          </a:prstGeom>
          <a:noFill/>
        </p:spPr>
        <p:txBody>
          <a:bodyPr wrap="none" rtlCol="0">
            <a:spAutoFit/>
          </a:bodyPr>
          <a:lstStyle/>
          <a:p>
            <a:r>
              <a:rPr lang="en-US" sz="2400" dirty="0" smtClean="0"/>
              <a:t>21x20x9”</a:t>
            </a:r>
            <a:endParaRPr lang="en-US" sz="2400" dirty="0"/>
          </a:p>
        </p:txBody>
      </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Shape 515"/>
          <p:cNvSpPr txBox="1">
            <a:spLocks noGrp="1"/>
          </p:cNvSpPr>
          <p:nvPr>
            <p:ph type="ctrTitle"/>
          </p:nvPr>
        </p:nvSpPr>
        <p:spPr>
          <a:xfrm>
            <a:off x="1097279" y="758952"/>
            <a:ext cx="10058399" cy="3566159"/>
          </a:xfrm>
          <a:prstGeom prst="rect">
            <a:avLst/>
          </a:prstGeom>
          <a:noFill/>
          <a:ln>
            <a:noFill/>
          </a:ln>
        </p:spPr>
        <p:txBody>
          <a:bodyPr lIns="91425" tIns="45700" rIns="91425" bIns="45700" anchor="b" anchorCtr="0">
            <a:noAutofit/>
          </a:bodyPr>
          <a:lstStyle/>
          <a:p>
            <a:pPr marL="0" marR="0" lvl="1" indent="0" algn="l" rtl="0">
              <a:spcBef>
                <a:spcPts val="0"/>
              </a:spcBef>
              <a:buSzPct val="25000"/>
              <a:buNone/>
            </a:pPr>
            <a:r>
              <a:rPr lang="en-US" sz="3000" b="0" i="0" u="none" strike="noStrike" cap="none" baseline="0" dirty="0"/>
              <a:t/>
            </a:r>
            <a:br>
              <a:rPr lang="en-US" sz="3000" b="0" i="0" u="none" strike="noStrike" cap="none" baseline="0" dirty="0"/>
            </a:br>
            <a:r>
              <a:rPr lang="en-US" sz="3000" b="0" i="0" u="none" strike="noStrike" cap="none" baseline="0" dirty="0"/>
              <a:t/>
            </a:r>
            <a:br>
              <a:rPr lang="en-US" sz="3000" b="0" i="0" u="none" strike="noStrike" cap="none" baseline="0" dirty="0"/>
            </a:br>
            <a:r>
              <a:rPr lang="en-US" sz="3000" b="0" i="0" u="none" strike="noStrike" cap="none" baseline="0" dirty="0" smtClean="0"/>
              <a:t>Gantt Chart</a:t>
            </a:r>
            <a:r>
              <a:rPr lang="en-US" sz="3000" b="0" i="0" u="none" strike="noStrike" cap="none" dirty="0" smtClean="0"/>
              <a:t> &amp; Budget</a:t>
            </a:r>
            <a:endParaRPr lang="en-US" sz="3000" b="0" i="0" u="none" strike="noStrike" cap="none" baseline="0" dirty="0"/>
          </a:p>
        </p:txBody>
      </p:sp>
      <p:sp>
        <p:nvSpPr>
          <p:cNvPr id="516" name="Shape 516"/>
          <p:cNvSpPr txBox="1">
            <a:spLocks noGrp="1"/>
          </p:cNvSpPr>
          <p:nvPr>
            <p:ph type="subTitle" idx="1"/>
          </p:nvPr>
        </p:nvSpPr>
        <p:spPr>
          <a:xfrm>
            <a:off x="1100050" y="4455621"/>
            <a:ext cx="10058399" cy="1143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200"/>
              </a:spcAft>
              <a:buClr>
                <a:schemeClr val="accent1"/>
              </a:buClr>
              <a:buSzPct val="25000"/>
              <a:buFont typeface="Calibri"/>
              <a:buNone/>
            </a:pPr>
            <a:r>
              <a:rPr lang="en-US" sz="2400" b="0" i="0" u="none" strike="noStrike" cap="none" baseline="0" dirty="0" smtClean="0">
                <a:solidFill>
                  <a:schemeClr val="dk2"/>
                </a:solidFill>
                <a:latin typeface="Calibri"/>
                <a:ea typeface="Calibri"/>
                <a:cs typeface="Calibri"/>
                <a:sym typeface="Calibri"/>
              </a:rPr>
              <a:t>SCOTT</a:t>
            </a:r>
            <a:r>
              <a:rPr lang="en-US" sz="2400" b="0" i="0" u="none" strike="noStrike" cap="none" dirty="0" smtClean="0">
                <a:solidFill>
                  <a:schemeClr val="dk2"/>
                </a:solidFill>
                <a:latin typeface="Calibri"/>
                <a:ea typeface="Calibri"/>
                <a:cs typeface="Calibri"/>
                <a:sym typeface="Calibri"/>
              </a:rPr>
              <a:t> NICEWONGER</a:t>
            </a:r>
            <a:endParaRPr lang="en-US" sz="2400" b="0" i="0" u="none" strike="noStrike" cap="none" baseline="0" dirty="0">
              <a:solidFill>
                <a:schemeClr val="dk2"/>
              </a:solidFill>
              <a:latin typeface="Calibri"/>
              <a:ea typeface="Calibri"/>
              <a:cs typeface="Calibri"/>
              <a:sym typeface="Calibri"/>
            </a:endParaRPr>
          </a:p>
        </p:txBody>
      </p:sp>
    </p:spTree>
    <p:extLst>
      <p:ext uri="{BB962C8B-B14F-4D97-AF65-F5344CB8AC3E}">
        <p14:creationId xmlns:p14="http://schemas.microsoft.com/office/powerpoint/2010/main" val="29931394"/>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ctrTitle"/>
          </p:nvPr>
        </p:nvSpPr>
        <p:spPr>
          <a:xfrm>
            <a:off x="1097279" y="758952"/>
            <a:ext cx="10058399" cy="3566159"/>
          </a:xfrm>
          <a:prstGeom prst="rect">
            <a:avLst/>
          </a:prstGeom>
          <a:noFill/>
          <a:ln>
            <a:noFill/>
          </a:ln>
        </p:spPr>
        <p:txBody>
          <a:bodyPr lIns="91425" tIns="45700" rIns="91425" bIns="45700" anchor="b" anchorCtr="0">
            <a:noAutofit/>
          </a:bodyPr>
          <a:lstStyle/>
          <a:p>
            <a:pPr marL="0" marR="0" lvl="1" indent="0" algn="l" rtl="0">
              <a:spcBef>
                <a:spcPts val="0"/>
              </a:spcBef>
              <a:buSzPct val="25000"/>
              <a:buNone/>
            </a:pPr>
            <a:r>
              <a:rPr lang="en-US" sz="3000" b="0" i="0" u="none" strike="noStrike" cap="none" baseline="0"/>
              <a:t>Project Overview </a:t>
            </a:r>
            <a:br>
              <a:rPr lang="en-US" sz="3000" b="0" i="0" u="none" strike="noStrike" cap="none" baseline="0"/>
            </a:br>
            <a:r>
              <a:rPr lang="en-US" sz="3000" b="0" i="0" u="none" strike="noStrike" cap="none" baseline="0"/>
              <a:t>Current Status </a:t>
            </a:r>
            <a:br>
              <a:rPr lang="en-US" sz="3000" b="0" i="0" u="none" strike="noStrike" cap="none" baseline="0"/>
            </a:br>
            <a:r>
              <a:rPr lang="en-US" sz="3000" b="0" i="0" u="none" strike="noStrike" cap="none" baseline="0"/>
              <a:t>Goals and Objectives</a:t>
            </a:r>
            <a:br>
              <a:rPr lang="en-US" sz="3000" b="0" i="0" u="none" strike="noStrike" cap="none" baseline="0"/>
            </a:br>
            <a:endParaRPr lang="en-US" sz="3000" b="0" i="0" u="none" strike="noStrike" cap="none" baseline="0"/>
          </a:p>
        </p:txBody>
      </p:sp>
      <p:sp>
        <p:nvSpPr>
          <p:cNvPr id="118" name="Shape 118"/>
          <p:cNvSpPr txBox="1">
            <a:spLocks noGrp="1"/>
          </p:cNvSpPr>
          <p:nvPr>
            <p:ph type="subTitle" idx="1"/>
          </p:nvPr>
        </p:nvSpPr>
        <p:spPr>
          <a:xfrm>
            <a:off x="1100050" y="4455621"/>
            <a:ext cx="10058399" cy="1143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200"/>
              </a:spcAft>
              <a:buClr>
                <a:schemeClr val="accent1"/>
              </a:buClr>
              <a:buSzPct val="25000"/>
              <a:buFont typeface="Calibri"/>
              <a:buNone/>
            </a:pPr>
            <a:r>
              <a:rPr lang="en-US" sz="2400" b="0" i="0" u="none" strike="noStrike" cap="none" baseline="0">
                <a:solidFill>
                  <a:schemeClr val="dk2"/>
                </a:solidFill>
                <a:latin typeface="Calibri"/>
                <a:ea typeface="Calibri"/>
                <a:cs typeface="Calibri"/>
                <a:sym typeface="Calibri"/>
              </a:rPr>
              <a:t>SCOTT NICEWONGER</a:t>
            </a:r>
          </a:p>
        </p:txBody>
      </p:sp>
      <p:pic>
        <p:nvPicPr>
          <p:cNvPr id="4" name="Shape 522"/>
          <p:cNvPicPr preferRelativeResize="0">
            <a:picLocks/>
          </p:cNvPicPr>
          <p:nvPr/>
        </p:nvPicPr>
        <p:blipFill rotWithShape="1">
          <a:blip r:embed="rId3">
            <a:alphaModFix/>
          </a:blip>
          <a:srcRect l="10266" t="6083" r="20242" b="1994"/>
          <a:stretch/>
        </p:blipFill>
        <p:spPr>
          <a:xfrm>
            <a:off x="6467301" y="960235"/>
            <a:ext cx="4688377" cy="47874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Shape 639"/>
          <p:cNvSpPr txBox="1">
            <a:spLocks noGrp="1"/>
          </p:cNvSpPr>
          <p:nvPr>
            <p:ph type="title"/>
          </p:nvPr>
        </p:nvSpPr>
        <p:spPr>
          <a:xfrm>
            <a:off x="1097279" y="286603"/>
            <a:ext cx="10058399" cy="1450756"/>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4800" b="0" i="0" u="none" strike="noStrike" cap="none" baseline="0">
                <a:solidFill>
                  <a:srgbClr val="3F3F3F"/>
                </a:solidFill>
                <a:latin typeface="Calibri"/>
                <a:ea typeface="Calibri"/>
                <a:cs typeface="Calibri"/>
                <a:sym typeface="Calibri"/>
              </a:rPr>
              <a:t>Gantt Chart</a:t>
            </a:r>
          </a:p>
        </p:txBody>
      </p:sp>
      <p:sp>
        <p:nvSpPr>
          <p:cNvPr id="643" name="Shape 643"/>
          <p:cNvSpPr txBox="1">
            <a:spLocks noGrp="1"/>
          </p:cNvSpPr>
          <p:nvPr>
            <p:ph type="ftr" idx="11"/>
          </p:nvPr>
        </p:nvSpPr>
        <p:spPr>
          <a:xfrm>
            <a:off x="3686185" y="6459785"/>
            <a:ext cx="4822803"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900" b="0" i="0" u="none" strike="noStrike" cap="none" baseline="0">
                <a:solidFill>
                  <a:srgbClr val="FFFFFF"/>
                </a:solidFill>
                <a:latin typeface="Calibri"/>
                <a:ea typeface="Calibri"/>
                <a:cs typeface="Calibri"/>
                <a:sym typeface="Calibri"/>
              </a:rPr>
              <a:t>SAR IMAGER</a:t>
            </a:r>
          </a:p>
        </p:txBody>
      </p:sp>
      <p:sp>
        <p:nvSpPr>
          <p:cNvPr id="644" name="Shape 644"/>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baseline="0">
                <a:solidFill>
                  <a:srgbClr val="FFFFFF"/>
                </a:solidFill>
                <a:latin typeface="Calibri"/>
                <a:ea typeface="Calibri"/>
                <a:cs typeface="Calibri"/>
                <a:sym typeface="Calibri"/>
              </a:rPr>
              <a:t>30</a:t>
            </a:fld>
            <a:endParaRPr lang="en-US" sz="1050" b="0" i="0" u="none" strike="noStrike" cap="none" baseline="0">
              <a:solidFill>
                <a:srgbClr val="FFFFFF"/>
              </a:solidFill>
              <a:latin typeface="Calibri"/>
              <a:ea typeface="Calibri"/>
              <a:cs typeface="Calibri"/>
              <a:sym typeface="Calibri"/>
            </a:endParaRPr>
          </a:p>
        </p:txBody>
      </p:sp>
      <p:pic>
        <p:nvPicPr>
          <p:cNvPr id="3" name="Picture 2"/>
          <p:cNvPicPr>
            <a:picLocks noChangeAspect="1"/>
          </p:cNvPicPr>
          <p:nvPr/>
        </p:nvPicPr>
        <p:blipFill rotWithShape="1">
          <a:blip r:embed="rId3"/>
          <a:srcRect b="798"/>
          <a:stretch/>
        </p:blipFill>
        <p:spPr>
          <a:xfrm>
            <a:off x="1178500" y="0"/>
            <a:ext cx="10033981" cy="6321899"/>
          </a:xfrm>
          <a:prstGeom prst="rect">
            <a:avLst/>
          </a:prstGeom>
        </p:spPr>
      </p:pic>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Shape 649"/>
          <p:cNvSpPr txBox="1">
            <a:spLocks noGrp="1"/>
          </p:cNvSpPr>
          <p:nvPr>
            <p:ph type="title"/>
          </p:nvPr>
        </p:nvSpPr>
        <p:spPr>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4800" b="0" i="0" u="none" strike="noStrike" cap="none" baseline="0" dirty="0">
                <a:solidFill>
                  <a:srgbClr val="3F3F3F"/>
                </a:solidFill>
                <a:latin typeface="Calibri"/>
                <a:ea typeface="Calibri"/>
                <a:cs typeface="Calibri"/>
                <a:sym typeface="Calibri"/>
              </a:rPr>
              <a:t>Budget</a:t>
            </a:r>
          </a:p>
        </p:txBody>
      </p:sp>
      <p:sp>
        <p:nvSpPr>
          <p:cNvPr id="2" name="Text Placeholder 1"/>
          <p:cNvSpPr>
            <a:spLocks noGrp="1"/>
          </p:cNvSpPr>
          <p:nvPr>
            <p:ph type="body" idx="1"/>
          </p:nvPr>
        </p:nvSpPr>
        <p:spPr/>
        <p:txBody>
          <a:bodyPr/>
          <a:lstStyle/>
          <a:p>
            <a:r>
              <a:rPr lang="en-US" sz="3200" dirty="0" smtClean="0"/>
              <a:t>$ 10,000 Max for ECE Team 7</a:t>
            </a:r>
          </a:p>
          <a:p>
            <a:pPr lvl="2"/>
            <a:r>
              <a:rPr lang="en-US" sz="2000" dirty="0" smtClean="0"/>
              <a:t>$ 5,000 Base budget</a:t>
            </a:r>
          </a:p>
          <a:p>
            <a:pPr lvl="2"/>
            <a:r>
              <a:rPr lang="en-US" sz="2000" dirty="0" smtClean="0"/>
              <a:t>$ 5,000 Pool available upon formal request and department approval</a:t>
            </a:r>
          </a:p>
          <a:p>
            <a:r>
              <a:rPr lang="en-US" sz="3200" dirty="0" smtClean="0"/>
              <a:t>$ </a:t>
            </a:r>
            <a:r>
              <a:rPr lang="en-US" sz="3200" dirty="0"/>
              <a:t>10,000 </a:t>
            </a:r>
            <a:r>
              <a:rPr lang="en-US" sz="3200" dirty="0" smtClean="0"/>
              <a:t>Max </a:t>
            </a:r>
            <a:r>
              <a:rPr lang="en-US" sz="3200" dirty="0"/>
              <a:t>for </a:t>
            </a:r>
            <a:r>
              <a:rPr lang="en-US" sz="3200" dirty="0" smtClean="0"/>
              <a:t>ME Team 18</a:t>
            </a:r>
          </a:p>
          <a:p>
            <a:pPr lvl="2"/>
            <a:r>
              <a:rPr lang="en-US" sz="2000" dirty="0"/>
              <a:t>$ 5,000 Base budget</a:t>
            </a:r>
          </a:p>
          <a:p>
            <a:pPr lvl="2"/>
            <a:r>
              <a:rPr lang="en-US" sz="2000" dirty="0"/>
              <a:t>$ 5,000 Pool </a:t>
            </a:r>
            <a:r>
              <a:rPr lang="en-US" sz="2000" dirty="0" smtClean="0"/>
              <a:t>available upon </a:t>
            </a:r>
            <a:r>
              <a:rPr lang="en-US" sz="2000" dirty="0"/>
              <a:t>formal request and department approval</a:t>
            </a:r>
          </a:p>
          <a:p>
            <a:endParaRPr lang="en-US" dirty="0"/>
          </a:p>
          <a:p>
            <a:endParaRPr lang="en-US" dirty="0"/>
          </a:p>
        </p:txBody>
      </p:sp>
      <p:sp>
        <p:nvSpPr>
          <p:cNvPr id="653" name="Shape 653"/>
          <p:cNvSpPr txBox="1">
            <a:spLocks noGrp="1"/>
          </p:cNvSpPr>
          <p:nvPr>
            <p:ph type="ftr" idx="11"/>
          </p:nvPr>
        </p:nvSpPr>
        <p:spPr>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900" b="0" i="0" u="none" strike="noStrike" cap="none" baseline="0">
                <a:solidFill>
                  <a:srgbClr val="FFFFFF"/>
                </a:solidFill>
                <a:latin typeface="Calibri"/>
                <a:ea typeface="Calibri"/>
                <a:cs typeface="Calibri"/>
                <a:sym typeface="Calibri"/>
              </a:rPr>
              <a:t>SAR IMAGER</a:t>
            </a:r>
          </a:p>
        </p:txBody>
      </p:sp>
      <p:sp>
        <p:nvSpPr>
          <p:cNvPr id="654" name="Shape 654"/>
          <p:cNvSpPr txBox="1">
            <a:spLocks noGrp="1"/>
          </p:cNvSpPr>
          <p:nvPr>
            <p:ph type="sldNum"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baseline="0">
                <a:solidFill>
                  <a:srgbClr val="FFFFFF"/>
                </a:solidFill>
                <a:latin typeface="Calibri"/>
                <a:ea typeface="Calibri"/>
                <a:cs typeface="Calibri"/>
                <a:sym typeface="Calibri"/>
              </a:rPr>
              <a:t>31</a:t>
            </a:fld>
            <a:endParaRPr lang="en-US" sz="1050" b="0" i="0" u="none" strike="noStrike" cap="none" baseline="0">
              <a:solidFill>
                <a:srgbClr val="FFFFFF"/>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Shape 659"/>
          <p:cNvSpPr txBox="1">
            <a:spLocks noGrp="1"/>
          </p:cNvSpPr>
          <p:nvPr>
            <p:ph type="title"/>
          </p:nvPr>
        </p:nvSpPr>
        <p:spPr>
          <a:xfrm>
            <a:off x="1097279" y="286603"/>
            <a:ext cx="10058399" cy="1450756"/>
          </a:xfrm>
          <a:prstGeom prst="rect">
            <a:avLst/>
          </a:prstGeom>
          <a:noFill/>
          <a:ln>
            <a:noFill/>
          </a:ln>
        </p:spPr>
        <p:txBody>
          <a:bodyPr lIns="91425" tIns="45700" rIns="91425" bIns="45700" anchor="b" anchorCtr="0">
            <a:noAutofit/>
          </a:bodyPr>
          <a:lstStyle/>
          <a:p>
            <a:pPr marL="0" marR="0" lvl="0" indent="0" algn="ctr" rtl="0">
              <a:lnSpc>
                <a:spcPct val="85000"/>
              </a:lnSpc>
              <a:spcBef>
                <a:spcPts val="0"/>
              </a:spcBef>
              <a:buClr>
                <a:srgbClr val="3F3F3F"/>
              </a:buClr>
              <a:buSzPct val="25000"/>
              <a:buFont typeface="Calibri"/>
              <a:buNone/>
            </a:pPr>
            <a:r>
              <a:rPr lang="en-US" sz="4800" b="0" i="0" u="none" strike="noStrike" cap="none" baseline="0" dirty="0" smtClean="0">
                <a:solidFill>
                  <a:srgbClr val="3F3F3F"/>
                </a:solidFill>
                <a:latin typeface="Calibri"/>
                <a:ea typeface="Calibri"/>
                <a:cs typeface="Calibri"/>
                <a:sym typeface="Calibri"/>
              </a:rPr>
              <a:t>SUMMARY</a:t>
            </a:r>
            <a:endParaRPr lang="en-US" sz="4800" b="0" i="0" u="none" strike="noStrike" cap="none" baseline="0" dirty="0">
              <a:solidFill>
                <a:srgbClr val="3F3F3F"/>
              </a:solidFill>
              <a:latin typeface="Calibri"/>
              <a:ea typeface="Calibri"/>
              <a:cs typeface="Calibri"/>
              <a:sym typeface="Calibri"/>
            </a:endParaRPr>
          </a:p>
        </p:txBody>
      </p:sp>
      <p:sp>
        <p:nvSpPr>
          <p:cNvPr id="660" name="Shape 660"/>
          <p:cNvSpPr txBox="1">
            <a:spLocks noGrp="1"/>
          </p:cNvSpPr>
          <p:nvPr>
            <p:ph type="body" idx="1"/>
          </p:nvPr>
        </p:nvSpPr>
        <p:spPr>
          <a:xfrm>
            <a:off x="1097279" y="1845734"/>
            <a:ext cx="10058399" cy="4023360"/>
          </a:xfrm>
          <a:prstGeom prst="rect">
            <a:avLst/>
          </a:prstGeom>
          <a:noFill/>
          <a:ln>
            <a:noFill/>
          </a:ln>
        </p:spPr>
        <p:txBody>
          <a:bodyPr lIns="0" tIns="45700" rIns="0" bIns="45700" anchor="t" anchorCtr="0">
            <a:noAutofit/>
          </a:bodyPr>
          <a:lstStyle/>
          <a:p>
            <a:pPr marL="91440" marR="0" lvl="0" indent="35560" algn="l" rtl="0">
              <a:lnSpc>
                <a:spcPct val="90000"/>
              </a:lnSpc>
              <a:spcBef>
                <a:spcPts val="0"/>
              </a:spcBef>
              <a:spcAft>
                <a:spcPts val="0"/>
              </a:spcAft>
              <a:buClr>
                <a:schemeClr val="accent1"/>
              </a:buClr>
              <a:buFont typeface="Calibri"/>
              <a:buNone/>
            </a:pPr>
            <a:endParaRPr sz="2000" b="0" i="0" u="none" strike="noStrike" cap="none" baseline="0" dirty="0">
              <a:solidFill>
                <a:srgbClr val="3F3F3F"/>
              </a:solidFill>
              <a:latin typeface="Calibri"/>
              <a:ea typeface="Calibri"/>
              <a:cs typeface="Calibri"/>
              <a:sym typeface="Calibri"/>
            </a:endParaRPr>
          </a:p>
          <a:p>
            <a:pPr marL="91440" marR="0" lvl="0" indent="-91440" algn="l" rtl="0">
              <a:lnSpc>
                <a:spcPct val="90000"/>
              </a:lnSpc>
              <a:spcBef>
                <a:spcPts val="1400"/>
              </a:spcBef>
              <a:spcAft>
                <a:spcPts val="0"/>
              </a:spcAft>
              <a:buClr>
                <a:schemeClr val="accent1"/>
              </a:buClr>
              <a:buSzPct val="100000"/>
              <a:buFont typeface="Calibri"/>
              <a:buChar char=" "/>
            </a:pPr>
            <a:r>
              <a:rPr lang="en-US" sz="2000" b="0" i="0" u="none" strike="noStrike" cap="none" baseline="0" dirty="0" smtClean="0">
                <a:solidFill>
                  <a:srgbClr val="3F3F3F"/>
                </a:solidFill>
                <a:latin typeface="Calibri"/>
                <a:ea typeface="Calibri"/>
                <a:cs typeface="Calibri"/>
                <a:sym typeface="Calibri"/>
              </a:rPr>
              <a:t>In </a:t>
            </a:r>
            <a:r>
              <a:rPr lang="en-US" sz="2000" b="0" i="0" u="none" strike="noStrike" cap="none" baseline="0" dirty="0">
                <a:solidFill>
                  <a:srgbClr val="3F3F3F"/>
                </a:solidFill>
                <a:latin typeface="Calibri"/>
                <a:ea typeface="Calibri"/>
                <a:cs typeface="Calibri"/>
                <a:sym typeface="Calibri"/>
              </a:rPr>
              <a:t>this presentation we learned:</a:t>
            </a:r>
          </a:p>
          <a:p>
            <a:pPr marL="457200" marR="0" lvl="0" indent="-457200" algn="l" rtl="0">
              <a:lnSpc>
                <a:spcPct val="90000"/>
              </a:lnSpc>
              <a:spcBef>
                <a:spcPts val="1400"/>
              </a:spcBef>
              <a:spcAft>
                <a:spcPts val="0"/>
              </a:spcAft>
              <a:buClr>
                <a:schemeClr val="accent1"/>
              </a:buClr>
              <a:buSzPct val="100000"/>
              <a:buFont typeface="Calibri"/>
              <a:buAutoNum type="arabicPeriod"/>
            </a:pPr>
            <a:r>
              <a:rPr lang="en-US" sz="2000" b="0" i="0" u="none" strike="noStrike" cap="none" baseline="0" dirty="0" smtClean="0">
                <a:solidFill>
                  <a:srgbClr val="3F3F3F"/>
                </a:solidFill>
                <a:latin typeface="Calibri"/>
                <a:ea typeface="Calibri"/>
                <a:cs typeface="Calibri"/>
                <a:sym typeface="Calibri"/>
              </a:rPr>
              <a:t>Project Overview</a:t>
            </a:r>
          </a:p>
          <a:p>
            <a:pPr marL="457200" marR="0" lvl="0" indent="-457200" algn="l" rtl="0">
              <a:lnSpc>
                <a:spcPct val="90000"/>
              </a:lnSpc>
              <a:spcBef>
                <a:spcPts val="1400"/>
              </a:spcBef>
              <a:spcAft>
                <a:spcPts val="0"/>
              </a:spcAft>
              <a:buClr>
                <a:schemeClr val="accent1"/>
              </a:buClr>
              <a:buSzPct val="100000"/>
              <a:buFont typeface="Calibri"/>
              <a:buAutoNum type="arabicPeriod"/>
            </a:pPr>
            <a:r>
              <a:rPr lang="en-US" dirty="0" smtClean="0"/>
              <a:t>Applications</a:t>
            </a:r>
            <a:endParaRPr lang="en-US" sz="2000" b="0" i="0" u="none" strike="noStrike" cap="none" baseline="0" dirty="0" smtClean="0">
              <a:solidFill>
                <a:srgbClr val="3F3F3F"/>
              </a:solidFill>
              <a:latin typeface="Calibri"/>
              <a:ea typeface="Calibri"/>
              <a:cs typeface="Calibri"/>
              <a:sym typeface="Calibri"/>
            </a:endParaRPr>
          </a:p>
          <a:p>
            <a:pPr marL="457200" marR="0" lvl="0" indent="-457200" algn="l" rtl="0">
              <a:lnSpc>
                <a:spcPct val="90000"/>
              </a:lnSpc>
              <a:spcBef>
                <a:spcPts val="1400"/>
              </a:spcBef>
              <a:spcAft>
                <a:spcPts val="0"/>
              </a:spcAft>
              <a:buClr>
                <a:schemeClr val="accent1"/>
              </a:buClr>
              <a:buSzPct val="100000"/>
              <a:buFont typeface="Calibri"/>
              <a:buAutoNum type="arabicPeriod"/>
            </a:pPr>
            <a:r>
              <a:rPr lang="en-US" sz="2000" b="0" i="0" u="none" strike="noStrike" cap="none" baseline="0" dirty="0" smtClean="0">
                <a:solidFill>
                  <a:srgbClr val="3F3F3F"/>
                </a:solidFill>
                <a:latin typeface="Calibri"/>
                <a:ea typeface="Calibri"/>
                <a:cs typeface="Calibri"/>
                <a:sym typeface="Calibri"/>
              </a:rPr>
              <a:t>Design Principles and Considerations</a:t>
            </a:r>
          </a:p>
          <a:p>
            <a:pPr marL="457200" marR="0" lvl="0" indent="-457200" algn="l" rtl="0">
              <a:lnSpc>
                <a:spcPct val="90000"/>
              </a:lnSpc>
              <a:spcBef>
                <a:spcPts val="1400"/>
              </a:spcBef>
              <a:spcAft>
                <a:spcPts val="0"/>
              </a:spcAft>
              <a:buClr>
                <a:schemeClr val="accent1"/>
              </a:buClr>
              <a:buSzPct val="100000"/>
              <a:buFont typeface="Calibri"/>
              <a:buAutoNum type="arabicPeriod"/>
            </a:pPr>
            <a:r>
              <a:rPr lang="en-US" dirty="0" smtClean="0"/>
              <a:t>Current Status</a:t>
            </a:r>
          </a:p>
          <a:p>
            <a:pPr marL="457200" marR="0" lvl="0" indent="-457200" algn="l" rtl="0">
              <a:lnSpc>
                <a:spcPct val="90000"/>
              </a:lnSpc>
              <a:spcBef>
                <a:spcPts val="1400"/>
              </a:spcBef>
              <a:spcAft>
                <a:spcPts val="0"/>
              </a:spcAft>
              <a:buClr>
                <a:schemeClr val="accent1"/>
              </a:buClr>
              <a:buSzPct val="100000"/>
              <a:buFont typeface="Calibri"/>
              <a:buAutoNum type="arabicPeriod"/>
            </a:pPr>
            <a:r>
              <a:rPr lang="en-US" sz="2000" b="0" i="0" u="none" strike="noStrike" cap="none" baseline="0" dirty="0" smtClean="0">
                <a:solidFill>
                  <a:srgbClr val="3F3F3F"/>
                </a:solidFill>
                <a:latin typeface="Calibri"/>
                <a:ea typeface="Calibri"/>
                <a:cs typeface="Calibri"/>
                <a:sym typeface="Calibri"/>
              </a:rPr>
              <a:t>ECE &amp; ME Goals</a:t>
            </a:r>
            <a:endParaRPr lang="en-US" sz="2000" b="0" i="0" u="none" strike="noStrike" cap="none" baseline="0" dirty="0">
              <a:solidFill>
                <a:srgbClr val="3F3F3F"/>
              </a:solidFill>
              <a:latin typeface="Calibri"/>
              <a:ea typeface="Calibri"/>
              <a:cs typeface="Calibri"/>
              <a:sym typeface="Calibri"/>
            </a:endParaRPr>
          </a:p>
        </p:txBody>
      </p:sp>
      <p:sp>
        <p:nvSpPr>
          <p:cNvPr id="662" name="Shape 662"/>
          <p:cNvSpPr txBox="1">
            <a:spLocks noGrp="1"/>
          </p:cNvSpPr>
          <p:nvPr>
            <p:ph type="ftr" idx="11"/>
          </p:nvPr>
        </p:nvSpPr>
        <p:spPr>
          <a:xfrm>
            <a:off x="3686185" y="6459785"/>
            <a:ext cx="4822803"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900" b="0" i="0" u="none" strike="noStrike" cap="none" baseline="0">
                <a:solidFill>
                  <a:srgbClr val="FFFFFF"/>
                </a:solidFill>
                <a:latin typeface="Calibri"/>
                <a:ea typeface="Calibri"/>
                <a:cs typeface="Calibri"/>
                <a:sym typeface="Calibri"/>
              </a:rPr>
              <a:t>SAR IMAGER</a:t>
            </a:r>
          </a:p>
        </p:txBody>
      </p:sp>
      <p:sp>
        <p:nvSpPr>
          <p:cNvPr id="663" name="Shape 663"/>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baseline="0">
                <a:solidFill>
                  <a:srgbClr val="FFFFFF"/>
                </a:solidFill>
                <a:latin typeface="Calibri"/>
                <a:ea typeface="Calibri"/>
                <a:cs typeface="Calibri"/>
                <a:sym typeface="Calibri"/>
              </a:rPr>
              <a:t>32</a:t>
            </a:fld>
            <a:endParaRPr lang="en-US" sz="1050" b="0" i="0" u="none" strike="noStrike" cap="none" baseline="0">
              <a:solidFill>
                <a:srgbClr val="FFFFFF"/>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Shape 668"/>
          <p:cNvSpPr txBox="1">
            <a:spLocks noGrp="1"/>
          </p:cNvSpPr>
          <p:nvPr>
            <p:ph type="title"/>
          </p:nvPr>
        </p:nvSpPr>
        <p:spPr>
          <a:xfrm>
            <a:off x="1097279" y="286603"/>
            <a:ext cx="10058399" cy="1450756"/>
          </a:xfrm>
          <a:prstGeom prst="rect">
            <a:avLst/>
          </a:prstGeom>
          <a:noFill/>
          <a:ln>
            <a:noFill/>
          </a:ln>
        </p:spPr>
        <p:txBody>
          <a:bodyPr lIns="91425" tIns="45700" rIns="91425" bIns="45700" anchor="b" anchorCtr="0">
            <a:noAutofit/>
          </a:bodyPr>
          <a:lstStyle/>
          <a:p>
            <a:pPr marL="0" marR="0" lvl="0" indent="0" algn="ctr" rtl="0">
              <a:lnSpc>
                <a:spcPct val="85000"/>
              </a:lnSpc>
              <a:spcBef>
                <a:spcPts val="0"/>
              </a:spcBef>
              <a:buClr>
                <a:srgbClr val="3F3F3F"/>
              </a:buClr>
              <a:buSzPct val="25000"/>
              <a:buFont typeface="Calibri"/>
              <a:buNone/>
            </a:pPr>
            <a:r>
              <a:rPr lang="en-US" sz="4800" b="0" i="0" u="none" strike="noStrike" cap="none" baseline="0" dirty="0" smtClean="0">
                <a:solidFill>
                  <a:srgbClr val="3F3F3F"/>
                </a:solidFill>
                <a:latin typeface="Calibri"/>
                <a:ea typeface="Calibri"/>
                <a:cs typeface="Calibri"/>
                <a:sym typeface="Calibri"/>
              </a:rPr>
              <a:t>Questions?</a:t>
            </a:r>
            <a:endParaRPr lang="en-US" sz="4800" b="0" i="0" u="none" strike="noStrike" cap="none" baseline="0" dirty="0">
              <a:solidFill>
                <a:srgbClr val="3F3F3F"/>
              </a:solidFill>
              <a:latin typeface="Calibri"/>
              <a:ea typeface="Calibri"/>
              <a:cs typeface="Calibri"/>
              <a:sym typeface="Calibri"/>
            </a:endParaRPr>
          </a:p>
        </p:txBody>
      </p:sp>
      <p:sp>
        <p:nvSpPr>
          <p:cNvPr id="669" name="Shape 669"/>
          <p:cNvSpPr txBox="1">
            <a:spLocks noGrp="1"/>
          </p:cNvSpPr>
          <p:nvPr>
            <p:ph type="body" idx="1"/>
          </p:nvPr>
        </p:nvSpPr>
        <p:spPr>
          <a:xfrm>
            <a:off x="1097279" y="1845733"/>
            <a:ext cx="4937760" cy="4023358"/>
          </a:xfrm>
          <a:prstGeom prst="rect">
            <a:avLst/>
          </a:prstGeom>
          <a:noFill/>
          <a:ln>
            <a:noFill/>
          </a:ln>
        </p:spPr>
        <p:txBody>
          <a:bodyPr lIns="0" tIns="45700" rIns="0" bIns="45700" anchor="t" anchorCtr="0">
            <a:noAutofit/>
          </a:bodyPr>
          <a:lstStyle/>
          <a:p>
            <a:pPr marL="91440" marR="0" lvl="0" indent="35560" algn="l" rtl="0">
              <a:lnSpc>
                <a:spcPct val="90000"/>
              </a:lnSpc>
              <a:spcBef>
                <a:spcPts val="0"/>
              </a:spcBef>
              <a:spcAft>
                <a:spcPts val="200"/>
              </a:spcAft>
              <a:buClr>
                <a:schemeClr val="accent1"/>
              </a:buClr>
              <a:buFont typeface="Calibri"/>
              <a:buNone/>
            </a:pPr>
            <a:endParaRPr sz="2000" b="0" i="0" u="none" strike="noStrike" cap="none" baseline="0">
              <a:solidFill>
                <a:srgbClr val="3F3F3F"/>
              </a:solidFill>
              <a:latin typeface="Calibri"/>
              <a:ea typeface="Calibri"/>
              <a:cs typeface="Calibri"/>
              <a:sym typeface="Calibri"/>
            </a:endParaRPr>
          </a:p>
        </p:txBody>
      </p:sp>
      <p:sp>
        <p:nvSpPr>
          <p:cNvPr id="670" name="Shape 670"/>
          <p:cNvSpPr txBox="1">
            <a:spLocks noGrp="1"/>
          </p:cNvSpPr>
          <p:nvPr>
            <p:ph type="body" idx="2"/>
          </p:nvPr>
        </p:nvSpPr>
        <p:spPr>
          <a:xfrm>
            <a:off x="6217919" y="1845734"/>
            <a:ext cx="4937760" cy="4023360"/>
          </a:xfrm>
          <a:prstGeom prst="rect">
            <a:avLst/>
          </a:prstGeom>
          <a:noFill/>
          <a:ln>
            <a:noFill/>
          </a:ln>
        </p:spPr>
        <p:txBody>
          <a:bodyPr lIns="0" tIns="45700" rIns="0" bIns="45700" anchor="t" anchorCtr="0">
            <a:noAutofit/>
          </a:bodyPr>
          <a:lstStyle/>
          <a:p>
            <a:pPr marL="91440" marR="0" lvl="0" indent="35560" algn="l" rtl="0">
              <a:lnSpc>
                <a:spcPct val="90000"/>
              </a:lnSpc>
              <a:spcBef>
                <a:spcPts val="0"/>
              </a:spcBef>
              <a:spcAft>
                <a:spcPts val="200"/>
              </a:spcAft>
              <a:buClr>
                <a:schemeClr val="accent1"/>
              </a:buClr>
              <a:buFont typeface="Calibri"/>
              <a:buNone/>
            </a:pPr>
            <a:endParaRPr sz="2000" b="0" i="0" u="none" strike="noStrike" cap="none" baseline="0">
              <a:solidFill>
                <a:srgbClr val="3F3F3F"/>
              </a:solidFill>
              <a:latin typeface="Calibri"/>
              <a:ea typeface="Calibri"/>
              <a:cs typeface="Calibri"/>
              <a:sym typeface="Calibri"/>
            </a:endParaRPr>
          </a:p>
        </p:txBody>
      </p:sp>
      <p:sp>
        <p:nvSpPr>
          <p:cNvPr id="672" name="Shape 672"/>
          <p:cNvSpPr txBox="1">
            <a:spLocks noGrp="1"/>
          </p:cNvSpPr>
          <p:nvPr>
            <p:ph type="ftr" idx="11"/>
          </p:nvPr>
        </p:nvSpPr>
        <p:spPr>
          <a:xfrm>
            <a:off x="3686185" y="6459785"/>
            <a:ext cx="4822803"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900" b="0" i="0" u="none" strike="noStrike" cap="none" baseline="0">
                <a:solidFill>
                  <a:srgbClr val="FFFFFF"/>
                </a:solidFill>
                <a:latin typeface="Calibri"/>
                <a:ea typeface="Calibri"/>
                <a:cs typeface="Calibri"/>
                <a:sym typeface="Calibri"/>
              </a:rPr>
              <a:t>SAR IMAGER</a:t>
            </a:r>
          </a:p>
        </p:txBody>
      </p:sp>
      <p:sp>
        <p:nvSpPr>
          <p:cNvPr id="673" name="Shape 673"/>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baseline="0">
                <a:solidFill>
                  <a:srgbClr val="FFFFFF"/>
                </a:solidFill>
                <a:latin typeface="Calibri"/>
                <a:ea typeface="Calibri"/>
                <a:cs typeface="Calibri"/>
                <a:sym typeface="Calibri"/>
              </a:rPr>
              <a:t>33</a:t>
            </a:fld>
            <a:endParaRPr lang="en-US" sz="1050" b="0" i="0" u="none" strike="noStrike" cap="none" baseline="0">
              <a:solidFill>
                <a:srgbClr val="FFFFFF"/>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82" name="Shape 682"/>
          <p:cNvSpPr txBox="1">
            <a:spLocks noGrp="1"/>
          </p:cNvSpPr>
          <p:nvPr>
            <p:ph type="ftr" idx="11"/>
          </p:nvPr>
        </p:nvSpPr>
        <p:spPr>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900" b="0" i="0" u="none" strike="noStrike" cap="none" baseline="0">
                <a:solidFill>
                  <a:srgbClr val="FFFFFF"/>
                </a:solidFill>
                <a:latin typeface="Calibri"/>
                <a:ea typeface="Calibri"/>
                <a:cs typeface="Calibri"/>
                <a:sym typeface="Calibri"/>
              </a:rPr>
              <a:t>SAR IMAGER</a:t>
            </a:r>
          </a:p>
        </p:txBody>
      </p:sp>
      <p:sp>
        <p:nvSpPr>
          <p:cNvPr id="683" name="Shape 683"/>
          <p:cNvSpPr txBox="1">
            <a:spLocks noGrp="1"/>
          </p:cNvSpPr>
          <p:nvPr>
            <p:ph type="sldNum"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baseline="0">
                <a:solidFill>
                  <a:srgbClr val="FFFFFF"/>
                </a:solidFill>
                <a:latin typeface="Calibri"/>
                <a:ea typeface="Calibri"/>
                <a:cs typeface="Calibri"/>
                <a:sym typeface="Calibri"/>
              </a:rPr>
              <a:t>34</a:t>
            </a:fld>
            <a:endParaRPr lang="en-US" sz="1050" b="0" i="0" u="none" strike="noStrike" cap="none" baseline="0">
              <a:solidFill>
                <a:srgbClr val="FFFFFF"/>
              </a:solidFill>
              <a:latin typeface="Calibri"/>
              <a:ea typeface="Calibri"/>
              <a:cs typeface="Calibri"/>
              <a:sym typeface="Calibri"/>
            </a:endParaRPr>
          </a:p>
        </p:txBody>
      </p:sp>
      <p:sp>
        <p:nvSpPr>
          <p:cNvPr id="678" name="Shape 678"/>
          <p:cNvSpPr txBox="1">
            <a:spLocks noGrp="1"/>
          </p:cNvSpPr>
          <p:nvPr>
            <p:ph type="title" idx="4294967295"/>
          </p:nvPr>
        </p:nvSpPr>
        <p:spPr>
          <a:xfrm>
            <a:off x="2133600" y="287338"/>
            <a:ext cx="10058400" cy="1449387"/>
          </a:xfrm>
          <a:prstGeom prst="rect">
            <a:avLst/>
          </a:prstGeom>
          <a:noFill/>
          <a:ln>
            <a:noFill/>
          </a:ln>
        </p:spPr>
        <p:txBody>
          <a:bodyPr lIns="91425" tIns="45700" rIns="91425" bIns="45700" anchor="b" anchorCtr="0">
            <a:noAutofit/>
          </a:bodyPr>
          <a:lstStyle/>
          <a:p>
            <a:pPr marL="0" marR="0" lvl="0" indent="0" rtl="0">
              <a:lnSpc>
                <a:spcPct val="85000"/>
              </a:lnSpc>
              <a:spcBef>
                <a:spcPts val="0"/>
              </a:spcBef>
              <a:buClr>
                <a:srgbClr val="3F3F3F"/>
              </a:buClr>
              <a:buSzPct val="25000"/>
              <a:buFont typeface="Calibri"/>
              <a:buNone/>
            </a:pPr>
            <a:r>
              <a:rPr lang="en-US" sz="4800" b="0" i="0" u="none" strike="noStrike" cap="none" baseline="0" dirty="0" smtClean="0">
                <a:solidFill>
                  <a:srgbClr val="3F3F3F"/>
                </a:solidFill>
                <a:latin typeface="Calibri"/>
                <a:ea typeface="Calibri"/>
                <a:cs typeface="Calibri"/>
                <a:sym typeface="Calibri"/>
              </a:rPr>
              <a:t>           Table of Test Plans</a:t>
            </a:r>
            <a:endParaRPr lang="en-US" sz="4800" b="0" i="0" u="none" strike="noStrike" cap="none" baseline="0" dirty="0">
              <a:solidFill>
                <a:srgbClr val="3F3F3F"/>
              </a:solidFill>
              <a:latin typeface="Calibri"/>
              <a:ea typeface="Calibri"/>
              <a:cs typeface="Calibri"/>
              <a:sym typeface="Calibri"/>
            </a:endParaRPr>
          </a:p>
        </p:txBody>
      </p:sp>
      <p:pic>
        <p:nvPicPr>
          <p:cNvPr id="2" name="Picture 1"/>
          <p:cNvPicPr>
            <a:picLocks noChangeAspect="1"/>
          </p:cNvPicPr>
          <p:nvPr/>
        </p:nvPicPr>
        <p:blipFill rotWithShape="1">
          <a:blip r:embed="rId3"/>
          <a:srcRect t="454"/>
          <a:stretch/>
        </p:blipFill>
        <p:spPr>
          <a:xfrm>
            <a:off x="3686185" y="1757548"/>
            <a:ext cx="4856945" cy="4560768"/>
          </a:xfrm>
          <a:prstGeom prst="rect">
            <a:avLst/>
          </a:prstGeom>
        </p:spPr>
      </p:pic>
    </p:spTree>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Shape 688"/>
          <p:cNvSpPr txBox="1">
            <a:spLocks noGrp="1"/>
          </p:cNvSpPr>
          <p:nvPr>
            <p:ph type="title"/>
          </p:nvPr>
        </p:nvSpPr>
        <p:spPr>
          <a:xfrm>
            <a:off x="1097279" y="286603"/>
            <a:ext cx="10058399" cy="1450756"/>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4800" b="0" i="0" u="none" strike="noStrike" cap="none" baseline="0">
                <a:solidFill>
                  <a:srgbClr val="3F3F3F"/>
                </a:solidFill>
                <a:latin typeface="Calibri"/>
                <a:ea typeface="Calibri"/>
                <a:cs typeface="Calibri"/>
                <a:sym typeface="Calibri"/>
              </a:rPr>
              <a:t>Design Concepts – Horn Holder</a:t>
            </a:r>
            <a:br>
              <a:rPr lang="en-US" sz="4800" b="0" i="0" u="none" strike="noStrike" cap="none" baseline="0">
                <a:solidFill>
                  <a:srgbClr val="3F3F3F"/>
                </a:solidFill>
                <a:latin typeface="Calibri"/>
                <a:ea typeface="Calibri"/>
                <a:cs typeface="Calibri"/>
                <a:sym typeface="Calibri"/>
              </a:rPr>
            </a:br>
            <a:r>
              <a:rPr lang="en-US" sz="4800" b="0" i="0" u="none" strike="noStrike" cap="none" baseline="0">
                <a:solidFill>
                  <a:srgbClr val="3F3F3F"/>
                </a:solidFill>
                <a:latin typeface="Calibri"/>
                <a:ea typeface="Calibri"/>
                <a:cs typeface="Calibri"/>
                <a:sym typeface="Calibri"/>
              </a:rPr>
              <a:t>Design A (Articulating Arm)</a:t>
            </a:r>
          </a:p>
        </p:txBody>
      </p:sp>
      <p:pic>
        <p:nvPicPr>
          <p:cNvPr id="689" name="Shape 689"/>
          <p:cNvPicPr preferRelativeResize="0">
            <a:picLocks noGrp="1"/>
          </p:cNvPicPr>
          <p:nvPr>
            <p:ph type="body" idx="1"/>
          </p:nvPr>
        </p:nvPicPr>
        <p:blipFill rotWithShape="1">
          <a:blip r:embed="rId3">
            <a:alphaModFix/>
          </a:blip>
          <a:srcRect t="1225" r="5406" b="2975"/>
          <a:stretch/>
        </p:blipFill>
        <p:spPr>
          <a:xfrm>
            <a:off x="3188525" y="1819285"/>
            <a:ext cx="5814950" cy="4474634"/>
          </a:xfrm>
          <a:prstGeom prst="rect">
            <a:avLst/>
          </a:prstGeom>
          <a:noFill/>
          <a:ln>
            <a:noFill/>
          </a:ln>
        </p:spPr>
      </p:pic>
      <p:sp>
        <p:nvSpPr>
          <p:cNvPr id="691" name="Shape 691"/>
          <p:cNvSpPr txBox="1">
            <a:spLocks noGrp="1"/>
          </p:cNvSpPr>
          <p:nvPr>
            <p:ph type="ftr" idx="11"/>
          </p:nvPr>
        </p:nvSpPr>
        <p:spPr>
          <a:xfrm>
            <a:off x="3686185" y="6459785"/>
            <a:ext cx="4822803"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900" b="0" i="0" u="none" strike="noStrike" cap="none" baseline="0">
                <a:solidFill>
                  <a:srgbClr val="FFFFFF"/>
                </a:solidFill>
                <a:latin typeface="Calibri"/>
                <a:ea typeface="Calibri"/>
                <a:cs typeface="Calibri"/>
                <a:sym typeface="Calibri"/>
              </a:rPr>
              <a:t>SAR IMAGER</a:t>
            </a:r>
          </a:p>
        </p:txBody>
      </p:sp>
      <p:sp>
        <p:nvSpPr>
          <p:cNvPr id="692" name="Shape 692"/>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baseline="0">
                <a:solidFill>
                  <a:srgbClr val="FFFFFF"/>
                </a:solidFill>
                <a:latin typeface="Calibri"/>
                <a:ea typeface="Calibri"/>
                <a:cs typeface="Calibri"/>
                <a:sym typeface="Calibri"/>
              </a:rPr>
              <a:t>35</a:t>
            </a:fld>
            <a:endParaRPr lang="en-US" sz="1050" b="0" i="0" u="none" strike="noStrike" cap="none" baseline="0">
              <a:solidFill>
                <a:srgbClr val="FFFFFF"/>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Shape 697"/>
          <p:cNvSpPr txBox="1">
            <a:spLocks noGrp="1"/>
          </p:cNvSpPr>
          <p:nvPr>
            <p:ph type="title"/>
          </p:nvPr>
        </p:nvSpPr>
        <p:spPr>
          <a:xfrm>
            <a:off x="1097279" y="286603"/>
            <a:ext cx="10058399" cy="1450756"/>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4800" b="0" i="0" u="none" strike="noStrike" cap="none" baseline="0">
                <a:solidFill>
                  <a:srgbClr val="3F3F3F"/>
                </a:solidFill>
                <a:latin typeface="Calibri"/>
                <a:ea typeface="Calibri"/>
                <a:cs typeface="Calibri"/>
                <a:sym typeface="Calibri"/>
              </a:rPr>
              <a:t>Design Concepts – Horn Holder</a:t>
            </a:r>
            <a:br>
              <a:rPr lang="en-US" sz="4800" b="0" i="0" u="none" strike="noStrike" cap="none" baseline="0">
                <a:solidFill>
                  <a:srgbClr val="3F3F3F"/>
                </a:solidFill>
                <a:latin typeface="Calibri"/>
                <a:ea typeface="Calibri"/>
                <a:cs typeface="Calibri"/>
                <a:sym typeface="Calibri"/>
              </a:rPr>
            </a:br>
            <a:r>
              <a:rPr lang="en-US" sz="4800" b="0" i="0" u="none" strike="noStrike" cap="none" baseline="0">
                <a:solidFill>
                  <a:srgbClr val="3F3F3F"/>
                </a:solidFill>
                <a:latin typeface="Calibri"/>
                <a:ea typeface="Calibri"/>
                <a:cs typeface="Calibri"/>
                <a:sym typeface="Calibri"/>
              </a:rPr>
              <a:t>Design B (Handle Tilt)</a:t>
            </a:r>
          </a:p>
        </p:txBody>
      </p:sp>
      <p:pic>
        <p:nvPicPr>
          <p:cNvPr id="698" name="Shape 698"/>
          <p:cNvPicPr preferRelativeResize="0">
            <a:picLocks noGrp="1"/>
          </p:cNvPicPr>
          <p:nvPr>
            <p:ph type="body" idx="1"/>
          </p:nvPr>
        </p:nvPicPr>
        <p:blipFill rotWithShape="1">
          <a:blip r:embed="rId3">
            <a:alphaModFix/>
          </a:blip>
          <a:srcRect l="3296" t="4081" r="1407" b="4404"/>
          <a:stretch/>
        </p:blipFill>
        <p:spPr>
          <a:xfrm>
            <a:off x="3026227" y="1773883"/>
            <a:ext cx="6139544" cy="4559324"/>
          </a:xfrm>
          <a:prstGeom prst="rect">
            <a:avLst/>
          </a:prstGeom>
          <a:noFill/>
          <a:ln>
            <a:noFill/>
          </a:ln>
        </p:spPr>
      </p:pic>
      <p:sp>
        <p:nvSpPr>
          <p:cNvPr id="700" name="Shape 700"/>
          <p:cNvSpPr txBox="1">
            <a:spLocks noGrp="1"/>
          </p:cNvSpPr>
          <p:nvPr>
            <p:ph type="ftr" idx="11"/>
          </p:nvPr>
        </p:nvSpPr>
        <p:spPr>
          <a:xfrm>
            <a:off x="3686185" y="6459785"/>
            <a:ext cx="4822803"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900" b="0" i="0" u="none" strike="noStrike" cap="none" baseline="0">
                <a:solidFill>
                  <a:srgbClr val="FFFFFF"/>
                </a:solidFill>
                <a:latin typeface="Calibri"/>
                <a:ea typeface="Calibri"/>
                <a:cs typeface="Calibri"/>
                <a:sym typeface="Calibri"/>
              </a:rPr>
              <a:t>SAR IMAGER</a:t>
            </a:r>
          </a:p>
        </p:txBody>
      </p:sp>
      <p:sp>
        <p:nvSpPr>
          <p:cNvPr id="701" name="Shape 701"/>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baseline="0">
                <a:solidFill>
                  <a:srgbClr val="FFFFFF"/>
                </a:solidFill>
                <a:latin typeface="Calibri"/>
                <a:ea typeface="Calibri"/>
                <a:cs typeface="Calibri"/>
                <a:sym typeface="Calibri"/>
              </a:rPr>
              <a:t>36</a:t>
            </a:fld>
            <a:endParaRPr lang="en-US" sz="1050" b="0" i="0" u="none" strike="noStrike" cap="none" baseline="0">
              <a:solidFill>
                <a:srgbClr val="FFFFFF"/>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Shape 706"/>
          <p:cNvSpPr txBox="1">
            <a:spLocks noGrp="1"/>
          </p:cNvSpPr>
          <p:nvPr>
            <p:ph type="title"/>
          </p:nvPr>
        </p:nvSpPr>
        <p:spPr>
          <a:xfrm>
            <a:off x="1097279" y="286603"/>
            <a:ext cx="10058399" cy="1450756"/>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4800" b="0" i="0" u="none" strike="noStrike" cap="none" baseline="0">
                <a:solidFill>
                  <a:srgbClr val="3F3F3F"/>
                </a:solidFill>
                <a:latin typeface="Calibri"/>
                <a:ea typeface="Calibri"/>
                <a:cs typeface="Calibri"/>
                <a:sym typeface="Calibri"/>
              </a:rPr>
              <a:t>Design Concepts – Structure</a:t>
            </a:r>
            <a:br>
              <a:rPr lang="en-US" sz="4800" b="0" i="0" u="none" strike="noStrike" cap="none" baseline="0">
                <a:solidFill>
                  <a:srgbClr val="3F3F3F"/>
                </a:solidFill>
                <a:latin typeface="Calibri"/>
                <a:ea typeface="Calibri"/>
                <a:cs typeface="Calibri"/>
                <a:sym typeface="Calibri"/>
              </a:rPr>
            </a:br>
            <a:r>
              <a:rPr lang="en-US" sz="4800" b="0" i="0" u="none" strike="noStrike" cap="none" baseline="0">
                <a:solidFill>
                  <a:srgbClr val="3F3F3F"/>
                </a:solidFill>
                <a:latin typeface="Calibri"/>
                <a:ea typeface="Calibri"/>
                <a:cs typeface="Calibri"/>
                <a:sym typeface="Calibri"/>
              </a:rPr>
              <a:t>Design B (Fabricated Al)</a:t>
            </a:r>
          </a:p>
        </p:txBody>
      </p:sp>
      <p:pic>
        <p:nvPicPr>
          <p:cNvPr id="707" name="Shape 707"/>
          <p:cNvPicPr preferRelativeResize="0">
            <a:picLocks noGrp="1"/>
          </p:cNvPicPr>
          <p:nvPr>
            <p:ph type="body" idx="1"/>
          </p:nvPr>
        </p:nvPicPr>
        <p:blipFill rotWithShape="1">
          <a:blip r:embed="rId3">
            <a:alphaModFix/>
          </a:blip>
          <a:srcRect/>
          <a:stretch/>
        </p:blipFill>
        <p:spPr>
          <a:xfrm>
            <a:off x="1096962" y="1944006"/>
            <a:ext cx="4938712" cy="3827239"/>
          </a:xfrm>
          <a:prstGeom prst="rect">
            <a:avLst/>
          </a:prstGeom>
          <a:noFill/>
          <a:ln>
            <a:noFill/>
          </a:ln>
        </p:spPr>
      </p:pic>
      <p:sp>
        <p:nvSpPr>
          <p:cNvPr id="708" name="Shape 708"/>
          <p:cNvSpPr txBox="1">
            <a:spLocks noGrp="1"/>
          </p:cNvSpPr>
          <p:nvPr>
            <p:ph type="body" idx="2"/>
          </p:nvPr>
        </p:nvSpPr>
        <p:spPr>
          <a:xfrm>
            <a:off x="6217919" y="1845734"/>
            <a:ext cx="4937760" cy="4023360"/>
          </a:xfrm>
          <a:prstGeom prst="rect">
            <a:avLst/>
          </a:prstGeom>
          <a:noFill/>
          <a:ln>
            <a:noFill/>
          </a:ln>
        </p:spPr>
        <p:txBody>
          <a:bodyPr lIns="0" tIns="45700" rIns="0" bIns="45700" anchor="t" anchorCtr="0">
            <a:noAutofit/>
          </a:bodyPr>
          <a:lstStyle/>
          <a:p>
            <a:pPr marL="91440" marR="0" lvl="0" indent="35560" algn="l" rtl="0">
              <a:lnSpc>
                <a:spcPct val="90000"/>
              </a:lnSpc>
              <a:spcBef>
                <a:spcPts val="0"/>
              </a:spcBef>
              <a:spcAft>
                <a:spcPts val="200"/>
              </a:spcAft>
              <a:buClr>
                <a:schemeClr val="accent1"/>
              </a:buClr>
              <a:buFont typeface="Calibri"/>
              <a:buNone/>
            </a:pPr>
            <a:endParaRPr sz="2000" b="0" i="0" u="none" strike="noStrike" cap="none" baseline="0">
              <a:solidFill>
                <a:srgbClr val="3F3F3F"/>
              </a:solidFill>
              <a:latin typeface="Calibri"/>
              <a:ea typeface="Calibri"/>
              <a:cs typeface="Calibri"/>
              <a:sym typeface="Calibri"/>
            </a:endParaRPr>
          </a:p>
        </p:txBody>
      </p:sp>
      <p:sp>
        <p:nvSpPr>
          <p:cNvPr id="710" name="Shape 710"/>
          <p:cNvSpPr txBox="1">
            <a:spLocks noGrp="1"/>
          </p:cNvSpPr>
          <p:nvPr>
            <p:ph type="ftr" idx="11"/>
          </p:nvPr>
        </p:nvSpPr>
        <p:spPr>
          <a:xfrm>
            <a:off x="3686185" y="6459785"/>
            <a:ext cx="4822803"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900" b="0" i="0" u="none" strike="noStrike" cap="none" baseline="0">
                <a:solidFill>
                  <a:srgbClr val="FFFFFF"/>
                </a:solidFill>
                <a:latin typeface="Calibri"/>
                <a:ea typeface="Calibri"/>
                <a:cs typeface="Calibri"/>
                <a:sym typeface="Calibri"/>
              </a:rPr>
              <a:t>SAR IMAGER</a:t>
            </a:r>
          </a:p>
        </p:txBody>
      </p:sp>
      <p:sp>
        <p:nvSpPr>
          <p:cNvPr id="711" name="Shape 711"/>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baseline="0">
                <a:solidFill>
                  <a:srgbClr val="FFFFFF"/>
                </a:solidFill>
                <a:latin typeface="Calibri"/>
                <a:ea typeface="Calibri"/>
                <a:cs typeface="Calibri"/>
                <a:sym typeface="Calibri"/>
              </a:rPr>
              <a:t>37</a:t>
            </a:fld>
            <a:endParaRPr lang="en-US" sz="1050" b="0" i="0" u="none" strike="noStrike" cap="none" baseline="0">
              <a:solidFill>
                <a:srgbClr val="FFFFFF"/>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20" name="Shape 720"/>
          <p:cNvSpPr txBox="1">
            <a:spLocks noGrp="1"/>
          </p:cNvSpPr>
          <p:nvPr>
            <p:ph type="ftr" idx="11"/>
          </p:nvPr>
        </p:nvSpPr>
        <p:spPr>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900" b="0" i="0" u="none" strike="noStrike" cap="none" baseline="0">
                <a:solidFill>
                  <a:srgbClr val="FFFFFF"/>
                </a:solidFill>
                <a:latin typeface="Calibri"/>
                <a:ea typeface="Calibri"/>
                <a:cs typeface="Calibri"/>
                <a:sym typeface="Calibri"/>
              </a:rPr>
              <a:t>SAR IMAGER</a:t>
            </a:r>
          </a:p>
        </p:txBody>
      </p:sp>
      <p:sp>
        <p:nvSpPr>
          <p:cNvPr id="721" name="Shape 721"/>
          <p:cNvSpPr txBox="1">
            <a:spLocks noGrp="1"/>
          </p:cNvSpPr>
          <p:nvPr>
            <p:ph type="sldNum" idx="12"/>
          </p:nvPr>
        </p:nvSpPr>
        <p:spPr>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baseline="0">
                <a:solidFill>
                  <a:srgbClr val="FFFFFF"/>
                </a:solidFill>
                <a:latin typeface="Calibri"/>
                <a:ea typeface="Calibri"/>
                <a:cs typeface="Calibri"/>
                <a:sym typeface="Calibri"/>
              </a:rPr>
              <a:t>38</a:t>
            </a:fld>
            <a:endParaRPr lang="en-US" sz="1050" b="0" i="0" u="none" strike="noStrike" cap="none" baseline="0">
              <a:solidFill>
                <a:srgbClr val="FFFFFF"/>
              </a:solidFill>
              <a:latin typeface="Calibri"/>
              <a:ea typeface="Calibri"/>
              <a:cs typeface="Calibri"/>
              <a:sym typeface="Calibri"/>
            </a:endParaRPr>
          </a:p>
        </p:txBody>
      </p:sp>
      <p:sp>
        <p:nvSpPr>
          <p:cNvPr id="716" name="Shape 716"/>
          <p:cNvSpPr txBox="1">
            <a:spLocks noGrp="1"/>
          </p:cNvSpPr>
          <p:nvPr>
            <p:ph type="title" idx="4294967295"/>
          </p:nvPr>
        </p:nvSpPr>
        <p:spPr>
          <a:xfrm>
            <a:off x="2133600" y="287338"/>
            <a:ext cx="10058400" cy="1449387"/>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4800" b="0" i="0" u="none" strike="noStrike" cap="none" baseline="0" dirty="0">
                <a:solidFill>
                  <a:srgbClr val="3F3F3F"/>
                </a:solidFill>
                <a:latin typeface="Calibri"/>
                <a:ea typeface="Calibri"/>
                <a:cs typeface="Calibri"/>
                <a:sym typeface="Calibri"/>
              </a:rPr>
              <a:t>House of Quality</a:t>
            </a:r>
          </a:p>
        </p:txBody>
      </p:sp>
      <p:graphicFrame>
        <p:nvGraphicFramePr>
          <p:cNvPr id="9" name="Content Placeholder 17"/>
          <p:cNvGraphicFramePr>
            <a:graphicFrameLocks/>
          </p:cNvGraphicFramePr>
          <p:nvPr>
            <p:extLst>
              <p:ext uri="{D42A27DB-BD31-4B8C-83A1-F6EECF244321}">
                <p14:modId xmlns:p14="http://schemas.microsoft.com/office/powerpoint/2010/main" val="1515946726"/>
              </p:ext>
            </p:extLst>
          </p:nvPr>
        </p:nvGraphicFramePr>
        <p:xfrm>
          <a:off x="1879072" y="1831273"/>
          <a:ext cx="8791303" cy="4343895"/>
        </p:xfrm>
        <a:graphic>
          <a:graphicData uri="http://schemas.openxmlformats.org/drawingml/2006/table">
            <a:tbl>
              <a:tblPr/>
              <a:tblGrid>
                <a:gridCol w="2826515"/>
                <a:gridCol w="353315"/>
                <a:gridCol w="623497"/>
                <a:gridCol w="623497"/>
                <a:gridCol w="623497"/>
                <a:gridCol w="623497"/>
                <a:gridCol w="623497"/>
                <a:gridCol w="623497"/>
                <a:gridCol w="623497"/>
                <a:gridCol w="623497"/>
                <a:gridCol w="623497"/>
              </a:tblGrid>
              <a:tr h="190633">
                <a:tc rowSpan="2">
                  <a:txBody>
                    <a:bodyPr/>
                    <a:lstStyle/>
                    <a:p>
                      <a:pPr algn="l" fontAlgn="b"/>
                      <a:r>
                        <a:rPr lang="en-US" sz="1100" b="0" i="0" u="none" strike="noStrike" dirty="0">
                          <a:solidFill>
                            <a:srgbClr val="000000"/>
                          </a:solidFill>
                          <a:effectLst/>
                          <a:latin typeface="Calibri" panose="020F0502020204030204" pitchFamily="34" charset="0"/>
                        </a:rPr>
                        <a:t>Customer </a:t>
                      </a:r>
                      <a:r>
                        <a:rPr lang="en-US" sz="1100" b="0" i="0" u="none" strike="noStrike" dirty="0" smtClean="0">
                          <a:solidFill>
                            <a:srgbClr val="000000"/>
                          </a:solidFill>
                          <a:effectLst/>
                          <a:latin typeface="Calibri" panose="020F0502020204030204" pitchFamily="34" charset="0"/>
                        </a:rPr>
                        <a:t>Requirements</a:t>
                      </a:r>
                      <a:endParaRPr lang="en-US" sz="1100" b="0" i="0" u="none" strike="noStrike" dirty="0">
                        <a:solidFill>
                          <a:srgbClr val="000000"/>
                        </a:solidFill>
                        <a:effectLst/>
                        <a:latin typeface="Calibri" panose="020F0502020204030204" pitchFamily="34" charset="0"/>
                      </a:endParaRPr>
                    </a:p>
                  </a:txBody>
                  <a:tcPr marL="9172" marR="9172" marT="9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2">
                  <a:txBody>
                    <a:bodyPr/>
                    <a:lstStyle/>
                    <a:p>
                      <a:pPr algn="l" fontAlgn="b"/>
                      <a:r>
                        <a:rPr lang="en-US" sz="1100" b="0" i="0" u="none" strike="noStrike">
                          <a:solidFill>
                            <a:srgbClr val="000000"/>
                          </a:solidFill>
                          <a:effectLst/>
                          <a:latin typeface="Calibri" panose="020F0502020204030204" pitchFamily="34" charset="0"/>
                        </a:rPr>
                        <a:t>Customer Importance</a:t>
                      </a:r>
                    </a:p>
                  </a:txBody>
                  <a:tcPr marL="9172" marR="9172" marT="9172"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9">
                  <a:txBody>
                    <a:bodyPr/>
                    <a:lstStyle/>
                    <a:p>
                      <a:pPr algn="ctr" fontAlgn="b"/>
                      <a:r>
                        <a:rPr lang="en-US" sz="1100" b="0" i="0" u="none" strike="noStrike">
                          <a:solidFill>
                            <a:srgbClr val="000000"/>
                          </a:solidFill>
                          <a:effectLst/>
                          <a:latin typeface="Calibri" panose="020F0502020204030204" pitchFamily="34" charset="0"/>
                        </a:rPr>
                        <a:t>Engineering Charateristics</a:t>
                      </a:r>
                    </a:p>
                  </a:txBody>
                  <a:tcPr marL="9172" marR="9172" marT="91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03082">
                <a:tc vMerge="1">
                  <a:txBody>
                    <a:bodyPr/>
                    <a:lstStyle/>
                    <a:p>
                      <a:endParaRPr lang="en-US"/>
                    </a:p>
                  </a:txBody>
                  <a:tcPr/>
                </a:tc>
                <a:tc vMerge="1">
                  <a:txBody>
                    <a:bodyPr/>
                    <a:lstStyle/>
                    <a:p>
                      <a:endParaRPr lang="en-US"/>
                    </a:p>
                  </a:txBody>
                  <a:tcPr/>
                </a:tc>
                <a:tc>
                  <a:txBody>
                    <a:bodyPr/>
                    <a:lstStyle/>
                    <a:p>
                      <a:pPr algn="l" fontAlgn="b"/>
                      <a:r>
                        <a:rPr lang="en-US" sz="1100" b="0" i="0" u="none" strike="noStrike" dirty="0">
                          <a:solidFill>
                            <a:srgbClr val="000000"/>
                          </a:solidFill>
                          <a:effectLst/>
                          <a:latin typeface="Calibri" panose="020F0502020204030204" pitchFamily="34" charset="0"/>
                        </a:rPr>
                        <a:t>Structural Thickness</a:t>
                      </a:r>
                    </a:p>
                  </a:txBody>
                  <a:tcPr marL="9172" marR="9172" marT="9172" marB="0" vert="vert27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Material Used</a:t>
                      </a:r>
                    </a:p>
                  </a:txBody>
                  <a:tcPr marL="9172" marR="9172" marT="9172" marB="0" vert="vert27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Locking Mechanism</a:t>
                      </a:r>
                    </a:p>
                  </a:txBody>
                  <a:tcPr marL="9172" marR="9172" marT="9172" marB="0" vert="vert27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Axis Adjustability</a:t>
                      </a:r>
                    </a:p>
                  </a:txBody>
                  <a:tcPr marL="9172" marR="9172" marT="9172" marB="0" vert="vert27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Mounting Mechansim</a:t>
                      </a:r>
                    </a:p>
                  </a:txBody>
                  <a:tcPr marL="9172" marR="9172" marT="9172" marB="0" vert="vert27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Base size</a:t>
                      </a:r>
                    </a:p>
                  </a:txBody>
                  <a:tcPr marL="9172" marR="9172" marT="9172" marB="0" vert="vert27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Height Above Ground</a:t>
                      </a:r>
                    </a:p>
                  </a:txBody>
                  <a:tcPr marL="9172" marR="9172" marT="9172" marB="0" vert="vert27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Number of Crossbeams</a:t>
                      </a:r>
                    </a:p>
                  </a:txBody>
                  <a:tcPr marL="9172" marR="9172" marT="9172" marB="0" vert="vert27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smtClean="0">
                          <a:solidFill>
                            <a:srgbClr val="000000"/>
                          </a:solidFill>
                          <a:effectLst/>
                          <a:latin typeface="Calibri" panose="020F0502020204030204" pitchFamily="34" charset="0"/>
                        </a:rPr>
                        <a:t>Weight</a:t>
                      </a:r>
                      <a:endParaRPr lang="en-US" sz="1100" b="0" i="0" u="none" strike="noStrike" dirty="0">
                        <a:solidFill>
                          <a:srgbClr val="000000"/>
                        </a:solidFill>
                        <a:effectLst/>
                        <a:latin typeface="Calibri" panose="020F0502020204030204" pitchFamily="34" charset="0"/>
                      </a:endParaRPr>
                    </a:p>
                  </a:txBody>
                  <a:tcPr marL="9172" marR="9172" marT="9172" marB="0" vert="vert27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5018">
                <a:tc>
                  <a:txBody>
                    <a:bodyPr/>
                    <a:lstStyle/>
                    <a:p>
                      <a:pPr algn="l" fontAlgn="b"/>
                      <a:r>
                        <a:rPr lang="en-US" sz="1100" b="0" i="0" u="none" strike="noStrike">
                          <a:solidFill>
                            <a:srgbClr val="000000"/>
                          </a:solidFill>
                          <a:effectLst/>
                          <a:latin typeface="Calibri" panose="020F0502020204030204" pitchFamily="34" charset="0"/>
                        </a:rPr>
                        <a:t>Increased Stability</a:t>
                      </a:r>
                    </a:p>
                  </a:txBody>
                  <a:tcPr marL="9172" marR="9172" marT="917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panose="020F0502020204030204" pitchFamily="34" charset="0"/>
                        </a:rPr>
                        <a:t>5</a:t>
                      </a:r>
                    </a:p>
                  </a:txBody>
                  <a:tcPr marL="9172" marR="9172" marT="917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panose="020F0502020204030204" pitchFamily="34" charset="0"/>
                        </a:rPr>
                        <a:t>9</a:t>
                      </a:r>
                    </a:p>
                  </a:txBody>
                  <a:tcPr marL="9172" marR="9172" marT="917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panose="020F0502020204030204" pitchFamily="34" charset="0"/>
                        </a:rPr>
                        <a:t>3</a:t>
                      </a:r>
                    </a:p>
                  </a:txBody>
                  <a:tcPr marL="9172" marR="9172" marT="917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panose="020F0502020204030204" pitchFamily="34" charset="0"/>
                        </a:rPr>
                        <a:t>6</a:t>
                      </a:r>
                    </a:p>
                  </a:txBody>
                  <a:tcPr marL="9172" marR="9172" marT="917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172" marR="9172" marT="917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panose="020F0502020204030204" pitchFamily="34" charset="0"/>
                        </a:rPr>
                        <a:t>3</a:t>
                      </a:r>
                    </a:p>
                  </a:txBody>
                  <a:tcPr marL="9172" marR="9172" marT="917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panose="020F0502020204030204" pitchFamily="34" charset="0"/>
                        </a:rPr>
                        <a:t>9</a:t>
                      </a:r>
                    </a:p>
                  </a:txBody>
                  <a:tcPr marL="9172" marR="9172" marT="917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panose="020F0502020204030204" pitchFamily="34" charset="0"/>
                        </a:rPr>
                        <a:t>6</a:t>
                      </a:r>
                    </a:p>
                  </a:txBody>
                  <a:tcPr marL="9172" marR="9172" marT="917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panose="020F0502020204030204" pitchFamily="34" charset="0"/>
                        </a:rPr>
                        <a:t>6</a:t>
                      </a:r>
                    </a:p>
                  </a:txBody>
                  <a:tcPr marL="9172" marR="9172" marT="917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172" marR="9172" marT="917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65018">
                <a:tc>
                  <a:txBody>
                    <a:bodyPr/>
                    <a:lstStyle/>
                    <a:p>
                      <a:pPr algn="l" fontAlgn="b"/>
                      <a:r>
                        <a:rPr lang="en-US" sz="1100" b="0" i="0" u="none" strike="noStrike">
                          <a:solidFill>
                            <a:srgbClr val="000000"/>
                          </a:solidFill>
                          <a:effectLst/>
                          <a:latin typeface="Calibri" panose="020F0502020204030204" pitchFamily="34" charset="0"/>
                        </a:rPr>
                        <a:t>Lower Weight</a:t>
                      </a:r>
                    </a:p>
                  </a:txBody>
                  <a:tcPr marL="9172" marR="9172" marT="91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a:t>
                      </a:r>
                    </a:p>
                  </a:txBody>
                  <a:tcPr marL="9172" marR="9172" marT="91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a:t>
                      </a:r>
                    </a:p>
                  </a:txBody>
                  <a:tcPr marL="9172" marR="9172" marT="91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a:t>
                      </a:r>
                    </a:p>
                  </a:txBody>
                  <a:tcPr marL="9172" marR="9172" marT="9172"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72" marR="9172" marT="9172"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72" marR="9172" marT="9172"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72" marR="9172" marT="9172"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a:t>
                      </a:r>
                    </a:p>
                  </a:txBody>
                  <a:tcPr marL="9172" marR="9172" marT="9172"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a:t>
                      </a:r>
                    </a:p>
                  </a:txBody>
                  <a:tcPr marL="9172" marR="9172" marT="9172"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a:t>
                      </a:r>
                    </a:p>
                  </a:txBody>
                  <a:tcPr marL="9172" marR="9172" marT="9172"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a:t>
                      </a:r>
                    </a:p>
                  </a:txBody>
                  <a:tcPr marL="9172" marR="9172" marT="9172" marB="0" anchor="b">
                    <a:lnL>
                      <a:noFill/>
                    </a:lnL>
                    <a:lnR w="6350" cap="flat" cmpd="sng" algn="ctr">
                      <a:solidFill>
                        <a:srgbClr val="000000"/>
                      </a:solidFill>
                      <a:prstDash val="solid"/>
                      <a:round/>
                      <a:headEnd type="none" w="med" len="med"/>
                      <a:tailEnd type="none" w="med" len="med"/>
                    </a:lnR>
                    <a:lnT>
                      <a:noFill/>
                    </a:lnT>
                    <a:lnB>
                      <a:noFill/>
                    </a:lnB>
                  </a:tcPr>
                </a:tc>
              </a:tr>
              <a:tr h="265018">
                <a:tc>
                  <a:txBody>
                    <a:bodyPr/>
                    <a:lstStyle/>
                    <a:p>
                      <a:pPr algn="l" fontAlgn="b"/>
                      <a:r>
                        <a:rPr lang="en-US" sz="1100" b="0" i="0" u="none" strike="noStrike">
                          <a:solidFill>
                            <a:srgbClr val="000000"/>
                          </a:solidFill>
                          <a:effectLst/>
                          <a:latin typeface="Calibri" panose="020F0502020204030204" pitchFamily="34" charset="0"/>
                        </a:rPr>
                        <a:t>Good Images</a:t>
                      </a:r>
                    </a:p>
                  </a:txBody>
                  <a:tcPr marL="9172" marR="9172" marT="91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a:t>
                      </a:r>
                    </a:p>
                  </a:txBody>
                  <a:tcPr marL="9172" marR="9172" marT="91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172" marR="9172" marT="91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72" marR="9172" marT="9172"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a:t>
                      </a:r>
                    </a:p>
                  </a:txBody>
                  <a:tcPr marL="9172" marR="9172" marT="9172"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a:t>
                      </a:r>
                    </a:p>
                  </a:txBody>
                  <a:tcPr marL="9172" marR="9172" marT="9172"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a:t>
                      </a:r>
                    </a:p>
                  </a:txBody>
                  <a:tcPr marL="9172" marR="9172" marT="9172"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72" marR="9172" marT="9172"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a:t>
                      </a:r>
                    </a:p>
                  </a:txBody>
                  <a:tcPr marL="9172" marR="9172" marT="9172"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72" marR="9172" marT="9172"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172" marR="9172" marT="9172" marB="0" anchor="b">
                    <a:lnL>
                      <a:noFill/>
                    </a:lnL>
                    <a:lnR w="6350" cap="flat" cmpd="sng" algn="ctr">
                      <a:solidFill>
                        <a:srgbClr val="000000"/>
                      </a:solidFill>
                      <a:prstDash val="solid"/>
                      <a:round/>
                      <a:headEnd type="none" w="med" len="med"/>
                      <a:tailEnd type="none" w="med" len="med"/>
                    </a:lnR>
                    <a:lnT>
                      <a:noFill/>
                    </a:lnT>
                    <a:lnB>
                      <a:noFill/>
                    </a:lnB>
                  </a:tcPr>
                </a:tc>
              </a:tr>
              <a:tr h="265018">
                <a:tc>
                  <a:txBody>
                    <a:bodyPr/>
                    <a:lstStyle/>
                    <a:p>
                      <a:pPr algn="l" fontAlgn="b"/>
                      <a:r>
                        <a:rPr lang="en-US" sz="1100" b="0" i="0" u="none" strike="noStrike" dirty="0">
                          <a:solidFill>
                            <a:srgbClr val="000000"/>
                          </a:solidFill>
                          <a:effectLst/>
                          <a:latin typeface="Calibri" panose="020F0502020204030204" pitchFamily="34" charset="0"/>
                        </a:rPr>
                        <a:t>Better Horn Mounting</a:t>
                      </a:r>
                    </a:p>
                  </a:txBody>
                  <a:tcPr marL="9172" marR="9172" marT="91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a:t>
                      </a:r>
                    </a:p>
                  </a:txBody>
                  <a:tcPr marL="9172" marR="9172" marT="91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172" marR="9172" marT="91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72" marR="9172" marT="9172"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a:t>
                      </a:r>
                    </a:p>
                  </a:txBody>
                  <a:tcPr marL="9172" marR="9172" marT="9172"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a:t>
                      </a:r>
                    </a:p>
                  </a:txBody>
                  <a:tcPr marL="9172" marR="9172" marT="9172"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9</a:t>
                      </a:r>
                    </a:p>
                  </a:txBody>
                  <a:tcPr marL="9172" marR="9172" marT="9172"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72" marR="9172" marT="9172"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72" marR="9172" marT="9172"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72" marR="9172" marT="9172"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172" marR="9172" marT="9172" marB="0" anchor="b">
                    <a:lnL>
                      <a:noFill/>
                    </a:lnL>
                    <a:lnR w="6350" cap="flat" cmpd="sng" algn="ctr">
                      <a:solidFill>
                        <a:srgbClr val="000000"/>
                      </a:solidFill>
                      <a:prstDash val="solid"/>
                      <a:round/>
                      <a:headEnd type="none" w="med" len="med"/>
                      <a:tailEnd type="none" w="med" len="med"/>
                    </a:lnR>
                    <a:lnT>
                      <a:noFill/>
                    </a:lnT>
                    <a:lnB>
                      <a:noFill/>
                    </a:lnB>
                  </a:tcPr>
                </a:tc>
              </a:tr>
              <a:tr h="265018">
                <a:tc>
                  <a:txBody>
                    <a:bodyPr/>
                    <a:lstStyle/>
                    <a:p>
                      <a:pPr algn="l" fontAlgn="b"/>
                      <a:r>
                        <a:rPr lang="en-US" sz="1100" b="0" i="0" u="none" strike="noStrike">
                          <a:solidFill>
                            <a:srgbClr val="000000"/>
                          </a:solidFill>
                          <a:effectLst/>
                          <a:latin typeface="Calibri" panose="020F0502020204030204" pitchFamily="34" charset="0"/>
                        </a:rPr>
                        <a:t>Cost</a:t>
                      </a:r>
                    </a:p>
                  </a:txBody>
                  <a:tcPr marL="9172" marR="9172" marT="91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a:t>
                      </a:r>
                    </a:p>
                  </a:txBody>
                  <a:tcPr marL="9172" marR="9172" marT="91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a:t>
                      </a:r>
                    </a:p>
                  </a:txBody>
                  <a:tcPr marL="9172" marR="9172" marT="91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6</a:t>
                      </a:r>
                    </a:p>
                  </a:txBody>
                  <a:tcPr marL="9172" marR="9172" marT="9172"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a:t>
                      </a:r>
                    </a:p>
                  </a:txBody>
                  <a:tcPr marL="9172" marR="9172" marT="9172"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72" marR="9172" marT="9172"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a:t>
                      </a:r>
                    </a:p>
                  </a:txBody>
                  <a:tcPr marL="9172" marR="9172" marT="9172"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a:t>
                      </a:r>
                    </a:p>
                  </a:txBody>
                  <a:tcPr marL="9172" marR="9172" marT="9172"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72" marR="9172" marT="9172"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a:t>
                      </a:r>
                    </a:p>
                  </a:txBody>
                  <a:tcPr marL="9172" marR="9172" marT="9172"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172" marR="9172" marT="9172" marB="0" anchor="b">
                    <a:lnL>
                      <a:noFill/>
                    </a:lnL>
                    <a:lnR w="6350" cap="flat" cmpd="sng" algn="ctr">
                      <a:solidFill>
                        <a:srgbClr val="000000"/>
                      </a:solidFill>
                      <a:prstDash val="solid"/>
                      <a:round/>
                      <a:headEnd type="none" w="med" len="med"/>
                      <a:tailEnd type="none" w="med" len="med"/>
                    </a:lnR>
                    <a:lnT>
                      <a:noFill/>
                    </a:lnT>
                    <a:lnB>
                      <a:noFill/>
                    </a:lnB>
                  </a:tcPr>
                </a:tc>
              </a:tr>
              <a:tr h="265018">
                <a:tc>
                  <a:txBody>
                    <a:bodyPr/>
                    <a:lstStyle/>
                    <a:p>
                      <a:pPr algn="l" fontAlgn="b"/>
                      <a:r>
                        <a:rPr lang="en-US" sz="1100" b="0" i="0" u="none" strike="noStrike">
                          <a:solidFill>
                            <a:srgbClr val="000000"/>
                          </a:solidFill>
                          <a:effectLst/>
                          <a:latin typeface="Calibri" panose="020F0502020204030204" pitchFamily="34" charset="0"/>
                        </a:rPr>
                        <a:t>Hardware Box</a:t>
                      </a:r>
                    </a:p>
                  </a:txBody>
                  <a:tcPr marL="9172" marR="9172" marT="91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a:t>
                      </a:r>
                    </a:p>
                  </a:txBody>
                  <a:tcPr marL="9172" marR="9172" marT="917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a:t>
                      </a:r>
                    </a:p>
                  </a:txBody>
                  <a:tcPr marL="9172" marR="9172" marT="917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6</a:t>
                      </a:r>
                    </a:p>
                  </a:txBody>
                  <a:tcPr marL="9172" marR="9172" marT="9172"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72" marR="9172" marT="9172"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72" marR="9172" marT="9172"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72" marR="9172" marT="9172"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72" marR="9172" marT="9172"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72" marR="9172" marT="9172"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172" marR="9172" marT="9172"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a:t>
                      </a:r>
                    </a:p>
                  </a:txBody>
                  <a:tcPr marL="9172" marR="9172" marT="9172" marB="0" anchor="b">
                    <a:lnL>
                      <a:noFill/>
                    </a:lnL>
                    <a:lnR w="6350" cap="flat" cmpd="sng" algn="ctr">
                      <a:solidFill>
                        <a:srgbClr val="000000"/>
                      </a:solidFill>
                      <a:prstDash val="solid"/>
                      <a:round/>
                      <a:headEnd type="none" w="med" len="med"/>
                      <a:tailEnd type="none" w="med" len="med"/>
                    </a:lnR>
                    <a:lnT>
                      <a:noFill/>
                    </a:lnT>
                    <a:lnB>
                      <a:noFill/>
                    </a:lnB>
                  </a:tcPr>
                </a:tc>
              </a:tr>
              <a:tr h="265018">
                <a:tc>
                  <a:txBody>
                    <a:bodyPr/>
                    <a:lstStyle/>
                    <a:p>
                      <a:pPr algn="l" fontAlgn="b"/>
                      <a:r>
                        <a:rPr lang="en-US" sz="1100" b="0" i="0" u="none" strike="noStrike">
                          <a:solidFill>
                            <a:srgbClr val="000000"/>
                          </a:solidFill>
                          <a:effectLst/>
                          <a:latin typeface="Calibri" panose="020F0502020204030204" pitchFamily="34" charset="0"/>
                        </a:rPr>
                        <a:t>Portability </a:t>
                      </a:r>
                    </a:p>
                  </a:txBody>
                  <a:tcPr marL="9172" marR="9172" marT="917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a:t>
                      </a:r>
                    </a:p>
                  </a:txBody>
                  <a:tcPr marL="9172" marR="9172" marT="917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172" marR="9172" marT="917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6</a:t>
                      </a:r>
                    </a:p>
                  </a:txBody>
                  <a:tcPr marL="9172" marR="9172" marT="917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172" marR="9172" marT="917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172" marR="9172" marT="917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172" marR="9172" marT="917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a:t>
                      </a:r>
                    </a:p>
                  </a:txBody>
                  <a:tcPr marL="9172" marR="9172" marT="917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6</a:t>
                      </a:r>
                    </a:p>
                  </a:txBody>
                  <a:tcPr marL="9172" marR="9172" marT="917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9172" marR="9172" marT="917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a:t>
                      </a:r>
                    </a:p>
                  </a:txBody>
                  <a:tcPr marL="9172" marR="9172" marT="917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65018">
                <a:tc>
                  <a:txBody>
                    <a:bodyPr/>
                    <a:lstStyle/>
                    <a:p>
                      <a:pPr algn="l" fontAlgn="b"/>
                      <a:r>
                        <a:rPr lang="en-US" sz="1100" b="0" i="0" u="none" strike="noStrike">
                          <a:solidFill>
                            <a:srgbClr val="000000"/>
                          </a:solidFill>
                          <a:effectLst/>
                          <a:latin typeface="Calibri" panose="020F0502020204030204" pitchFamily="34" charset="0"/>
                        </a:rPr>
                        <a:t>Score</a:t>
                      </a:r>
                    </a:p>
                  </a:txBody>
                  <a:tcPr marL="9172" marR="9172" marT="917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808080"/>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172" marR="9172" marT="917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808080"/>
                    </a:solidFill>
                  </a:tcPr>
                </a:tc>
                <a:tc>
                  <a:txBody>
                    <a:bodyPr/>
                    <a:lstStyle/>
                    <a:p>
                      <a:pPr algn="r" fontAlgn="b"/>
                      <a:r>
                        <a:rPr lang="en-US" sz="1100" b="0" i="0" u="none" strike="noStrike">
                          <a:solidFill>
                            <a:srgbClr val="000000"/>
                          </a:solidFill>
                          <a:effectLst/>
                          <a:latin typeface="Calibri" panose="020F0502020204030204" pitchFamily="34" charset="0"/>
                        </a:rPr>
                        <a:t>18</a:t>
                      </a:r>
                    </a:p>
                  </a:txBody>
                  <a:tcPr marL="9172" marR="9172" marT="917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30</a:t>
                      </a:r>
                    </a:p>
                  </a:txBody>
                  <a:tcPr marL="9172" marR="9172" marT="9172"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24</a:t>
                      </a:r>
                    </a:p>
                  </a:txBody>
                  <a:tcPr marL="9172" marR="9172" marT="9172"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18</a:t>
                      </a:r>
                    </a:p>
                  </a:txBody>
                  <a:tcPr marL="9172" marR="9172" marT="9172"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24</a:t>
                      </a:r>
                    </a:p>
                  </a:txBody>
                  <a:tcPr marL="9172" marR="9172" marT="9172"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27</a:t>
                      </a:r>
                    </a:p>
                  </a:txBody>
                  <a:tcPr marL="9172" marR="9172" marT="9172"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18</a:t>
                      </a:r>
                    </a:p>
                  </a:txBody>
                  <a:tcPr marL="9172" marR="9172" marT="9172"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15</a:t>
                      </a:r>
                    </a:p>
                  </a:txBody>
                  <a:tcPr marL="9172" marR="9172" marT="9172" marB="0" anchor="b">
                    <a:lnL>
                      <a:noFill/>
                    </a:lnL>
                    <a:lnR>
                      <a:noFill/>
                    </a:lnR>
                    <a:lnT w="6350" cap="flat" cmpd="sng" algn="ctr">
                      <a:solidFill>
                        <a:srgbClr val="000000"/>
                      </a:solidFill>
                      <a:prstDash val="solid"/>
                      <a:round/>
                      <a:headEnd type="none" w="med" len="med"/>
                      <a:tailEnd type="none" w="med" len="med"/>
                    </a:lnT>
                    <a:lnB>
                      <a:noFill/>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21</a:t>
                      </a:r>
                    </a:p>
                  </a:txBody>
                  <a:tcPr marL="9172" marR="9172" marT="917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r>
              <a:tr h="265018">
                <a:tc>
                  <a:txBody>
                    <a:bodyPr/>
                    <a:lstStyle/>
                    <a:p>
                      <a:pPr algn="l" fontAlgn="b"/>
                      <a:r>
                        <a:rPr lang="en-US" sz="1100" b="0" i="0" u="none" strike="noStrike">
                          <a:solidFill>
                            <a:srgbClr val="000000"/>
                          </a:solidFill>
                          <a:effectLst/>
                          <a:latin typeface="Calibri" panose="020F0502020204030204" pitchFamily="34" charset="0"/>
                        </a:rPr>
                        <a:t>Relative Weight</a:t>
                      </a:r>
                    </a:p>
                  </a:txBody>
                  <a:tcPr marL="9172" marR="9172" marT="9172" marB="0" anchor="b">
                    <a:lnL w="6350" cap="flat" cmpd="sng" algn="ctr">
                      <a:solidFill>
                        <a:srgbClr val="000000"/>
                      </a:solidFill>
                      <a:prstDash val="solid"/>
                      <a:round/>
                      <a:headEnd type="none" w="med" len="med"/>
                      <a:tailEnd type="none" w="med" len="med"/>
                    </a:lnL>
                    <a:lnR>
                      <a:noFill/>
                    </a:lnR>
                    <a:lnT>
                      <a:noFill/>
                    </a:lnT>
                    <a:lnB>
                      <a:noFill/>
                    </a:lnB>
                    <a:solidFill>
                      <a:srgbClr val="808080"/>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172" marR="9172" marT="9172" marB="0" anchor="b">
                    <a:lnL>
                      <a:noFill/>
                    </a:lnL>
                    <a:lnR w="6350" cap="flat" cmpd="sng" algn="ctr">
                      <a:solidFill>
                        <a:srgbClr val="000000"/>
                      </a:solidFill>
                      <a:prstDash val="solid"/>
                      <a:round/>
                      <a:headEnd type="none" w="med" len="med"/>
                      <a:tailEnd type="none" w="med" len="med"/>
                    </a:lnR>
                    <a:lnT>
                      <a:noFill/>
                    </a:lnT>
                    <a:lnB>
                      <a:noFill/>
                    </a:lnB>
                    <a:solidFill>
                      <a:srgbClr val="808080"/>
                    </a:solidFill>
                  </a:tcPr>
                </a:tc>
                <a:tc>
                  <a:txBody>
                    <a:bodyPr/>
                    <a:lstStyle/>
                    <a:p>
                      <a:pPr algn="r" fontAlgn="b"/>
                      <a:r>
                        <a:rPr lang="en-US" sz="1100" b="0" i="0" u="none" strike="noStrike">
                          <a:solidFill>
                            <a:srgbClr val="000000"/>
                          </a:solidFill>
                          <a:effectLst/>
                          <a:latin typeface="Calibri" panose="020F0502020204030204" pitchFamily="34" charset="0"/>
                        </a:rPr>
                        <a:t>78</a:t>
                      </a:r>
                    </a:p>
                  </a:txBody>
                  <a:tcPr marL="9172" marR="9172" marT="917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108</a:t>
                      </a:r>
                    </a:p>
                  </a:txBody>
                  <a:tcPr marL="9172" marR="9172" marT="9172"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117</a:t>
                      </a:r>
                    </a:p>
                  </a:txBody>
                  <a:tcPr marL="9172" marR="9172" marT="9172"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90</a:t>
                      </a:r>
                    </a:p>
                  </a:txBody>
                  <a:tcPr marL="9172" marR="9172" marT="9172"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117</a:t>
                      </a:r>
                    </a:p>
                  </a:txBody>
                  <a:tcPr marL="9172" marR="9172" marT="9172"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105</a:t>
                      </a:r>
                    </a:p>
                  </a:txBody>
                  <a:tcPr marL="9172" marR="9172" marT="9172"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72</a:t>
                      </a:r>
                    </a:p>
                  </a:txBody>
                  <a:tcPr marL="9172" marR="9172" marT="9172"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72</a:t>
                      </a:r>
                    </a:p>
                  </a:txBody>
                  <a:tcPr marL="9172" marR="9172" marT="9172" marB="0" anchor="b">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69</a:t>
                      </a:r>
                    </a:p>
                  </a:txBody>
                  <a:tcPr marL="9172" marR="9172" marT="917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r>
              <a:tr h="265018">
                <a:tc>
                  <a:txBody>
                    <a:bodyPr/>
                    <a:lstStyle/>
                    <a:p>
                      <a:pPr algn="l" fontAlgn="b"/>
                      <a:r>
                        <a:rPr lang="en-US" sz="1100" b="0" i="0" u="none" strike="noStrike">
                          <a:solidFill>
                            <a:srgbClr val="000000"/>
                          </a:solidFill>
                          <a:effectLst/>
                          <a:latin typeface="Calibri" panose="020F0502020204030204" pitchFamily="34" charset="0"/>
                        </a:rPr>
                        <a:t>Rank</a:t>
                      </a:r>
                    </a:p>
                  </a:txBody>
                  <a:tcPr marL="9172" marR="9172" marT="917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172" marR="9172" marT="917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08080"/>
                    </a:solidFill>
                  </a:tcPr>
                </a:tc>
                <a:tc>
                  <a:txBody>
                    <a:bodyPr/>
                    <a:lstStyle/>
                    <a:p>
                      <a:pPr algn="r" fontAlgn="b"/>
                      <a:r>
                        <a:rPr lang="en-US" sz="1100" b="0" i="0" u="none" strike="noStrike">
                          <a:solidFill>
                            <a:srgbClr val="000000"/>
                          </a:solidFill>
                          <a:effectLst/>
                          <a:latin typeface="Calibri" panose="020F0502020204030204" pitchFamily="34" charset="0"/>
                        </a:rPr>
                        <a:t>6</a:t>
                      </a:r>
                    </a:p>
                  </a:txBody>
                  <a:tcPr marL="9172" marR="9172" marT="917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3</a:t>
                      </a:r>
                    </a:p>
                  </a:txBody>
                  <a:tcPr marL="9172" marR="9172" marT="917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AE37"/>
                    </a:solidFill>
                  </a:tcPr>
                </a:tc>
                <a:tc>
                  <a:txBody>
                    <a:bodyPr/>
                    <a:lstStyle/>
                    <a:p>
                      <a:pPr algn="r" fontAlgn="b"/>
                      <a:r>
                        <a:rPr lang="en-US" sz="1100" b="0" i="0" u="none" strike="noStrike">
                          <a:solidFill>
                            <a:srgbClr val="000000"/>
                          </a:solidFill>
                          <a:effectLst/>
                          <a:latin typeface="Calibri" panose="020F0502020204030204" pitchFamily="34" charset="0"/>
                        </a:rPr>
                        <a:t>1</a:t>
                      </a:r>
                    </a:p>
                  </a:txBody>
                  <a:tcPr marL="9172" marR="9172" marT="917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F3F"/>
                    </a:solidFill>
                  </a:tcPr>
                </a:tc>
                <a:tc>
                  <a:txBody>
                    <a:bodyPr/>
                    <a:lstStyle/>
                    <a:p>
                      <a:pPr algn="r" fontAlgn="b"/>
                      <a:r>
                        <a:rPr lang="en-US" sz="1100" b="0" i="0" u="none" strike="noStrike">
                          <a:solidFill>
                            <a:srgbClr val="000000"/>
                          </a:solidFill>
                          <a:effectLst/>
                          <a:latin typeface="Calibri" panose="020F0502020204030204" pitchFamily="34" charset="0"/>
                        </a:rPr>
                        <a:t>5</a:t>
                      </a:r>
                    </a:p>
                  </a:txBody>
                  <a:tcPr marL="9172" marR="9172" marT="917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1</a:t>
                      </a:r>
                    </a:p>
                  </a:txBody>
                  <a:tcPr marL="9172" marR="9172" marT="917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F3F"/>
                    </a:solidFill>
                  </a:tcPr>
                </a:tc>
                <a:tc>
                  <a:txBody>
                    <a:bodyPr/>
                    <a:lstStyle/>
                    <a:p>
                      <a:pPr algn="r" fontAlgn="b"/>
                      <a:r>
                        <a:rPr lang="en-US" sz="1100" b="0" i="0" u="none" strike="noStrike">
                          <a:solidFill>
                            <a:srgbClr val="000000"/>
                          </a:solidFill>
                          <a:effectLst/>
                          <a:latin typeface="Calibri" panose="020F0502020204030204" pitchFamily="34" charset="0"/>
                        </a:rPr>
                        <a:t>4</a:t>
                      </a:r>
                    </a:p>
                  </a:txBody>
                  <a:tcPr marL="9172" marR="9172" marT="917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FF65"/>
                    </a:solidFill>
                  </a:tcPr>
                </a:tc>
                <a:tc>
                  <a:txBody>
                    <a:bodyPr/>
                    <a:lstStyle/>
                    <a:p>
                      <a:pPr algn="r" fontAlgn="b"/>
                      <a:r>
                        <a:rPr lang="en-US" sz="1100" b="0" i="0" u="none" strike="noStrike">
                          <a:solidFill>
                            <a:srgbClr val="000000"/>
                          </a:solidFill>
                          <a:effectLst/>
                          <a:latin typeface="Calibri" panose="020F0502020204030204" pitchFamily="34" charset="0"/>
                        </a:rPr>
                        <a:t>7</a:t>
                      </a:r>
                    </a:p>
                  </a:txBody>
                  <a:tcPr marL="9172" marR="9172" marT="917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a:solidFill>
                            <a:srgbClr val="000000"/>
                          </a:solidFill>
                          <a:effectLst/>
                          <a:latin typeface="Calibri" panose="020F0502020204030204" pitchFamily="34" charset="0"/>
                        </a:rPr>
                        <a:t>7</a:t>
                      </a:r>
                    </a:p>
                  </a:txBody>
                  <a:tcPr marL="9172" marR="9172" marT="917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r>
                        <a:rPr lang="en-US" sz="1100" b="0" i="0" u="none" strike="noStrike" dirty="0">
                          <a:solidFill>
                            <a:srgbClr val="000000"/>
                          </a:solidFill>
                          <a:effectLst/>
                          <a:latin typeface="Calibri" panose="020F0502020204030204" pitchFamily="34" charset="0"/>
                        </a:rPr>
                        <a:t>9</a:t>
                      </a:r>
                    </a:p>
                  </a:txBody>
                  <a:tcPr marL="9172" marR="9172" marT="917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bl>
          </a:graphicData>
        </a:graphic>
      </p:graphicFrame>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1097279" y="286603"/>
            <a:ext cx="10058399" cy="1450756"/>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4800" b="0" i="0" u="none" strike="noStrike" cap="none" baseline="0" dirty="0">
                <a:solidFill>
                  <a:srgbClr val="3F3F3F"/>
                </a:solidFill>
                <a:latin typeface="Calibri"/>
                <a:ea typeface="Calibri"/>
                <a:cs typeface="Calibri"/>
                <a:sym typeface="Calibri"/>
              </a:rPr>
              <a:t>PROJECT OVERVIEW</a:t>
            </a:r>
          </a:p>
        </p:txBody>
      </p:sp>
      <p:sp>
        <p:nvSpPr>
          <p:cNvPr id="124" name="Shape 124"/>
          <p:cNvSpPr txBox="1">
            <a:spLocks noGrp="1"/>
          </p:cNvSpPr>
          <p:nvPr>
            <p:ph type="body" idx="1"/>
          </p:nvPr>
        </p:nvSpPr>
        <p:spPr>
          <a:xfrm>
            <a:off x="1097279" y="1845733"/>
            <a:ext cx="10058399" cy="4023360"/>
          </a:xfrm>
          <a:prstGeom prst="rect">
            <a:avLst/>
          </a:prstGeom>
          <a:noFill/>
          <a:ln>
            <a:noFill/>
          </a:ln>
        </p:spPr>
        <p:txBody>
          <a:bodyPr lIns="0" tIns="45700" rIns="0" bIns="45700" anchor="t" anchorCtr="0">
            <a:noAutofit/>
          </a:bodyPr>
          <a:lstStyle/>
          <a:p>
            <a:pPr marL="91440" marR="0" lvl="0" indent="-91440" algn="l" rtl="0">
              <a:lnSpc>
                <a:spcPct val="90000"/>
              </a:lnSpc>
              <a:spcBef>
                <a:spcPts val="0"/>
              </a:spcBef>
              <a:spcAft>
                <a:spcPts val="0"/>
              </a:spcAft>
              <a:buClr>
                <a:schemeClr val="accent1"/>
              </a:buClr>
              <a:buSzPct val="100000"/>
              <a:buFont typeface="Calibri"/>
              <a:buChar char=" "/>
            </a:pPr>
            <a:r>
              <a:rPr lang="en-US" sz="2000" b="0" i="0" u="sng" strike="noStrike" cap="none" baseline="0" dirty="0">
                <a:solidFill>
                  <a:srgbClr val="FF0000"/>
                </a:solidFill>
                <a:latin typeface="Calibri"/>
                <a:ea typeface="Calibri"/>
                <a:cs typeface="Calibri"/>
                <a:sym typeface="Calibri"/>
              </a:rPr>
              <a:t>QUESTION:</a:t>
            </a:r>
            <a:r>
              <a:rPr lang="en-US" sz="2000" b="0" i="0" u="none" strike="noStrike" cap="none" baseline="0" dirty="0">
                <a:solidFill>
                  <a:schemeClr val="dk1"/>
                </a:solidFill>
                <a:latin typeface="Calibri"/>
                <a:ea typeface="Calibri"/>
                <a:cs typeface="Calibri"/>
                <a:sym typeface="Calibri"/>
              </a:rPr>
              <a:t> How </a:t>
            </a:r>
            <a:r>
              <a:rPr lang="en-US" sz="2000" b="0" i="0" u="none" strike="noStrike" cap="none" baseline="0" dirty="0">
                <a:solidFill>
                  <a:srgbClr val="3F3F3F"/>
                </a:solidFill>
                <a:latin typeface="Calibri"/>
                <a:ea typeface="Calibri"/>
                <a:cs typeface="Calibri"/>
                <a:sym typeface="Calibri"/>
              </a:rPr>
              <a:t>can we use technology to enhance physical security at our most vulnerable infrastructure targets?</a:t>
            </a:r>
          </a:p>
          <a:p>
            <a:pPr marL="91440" marR="0" lvl="0" indent="-91440" algn="l" rtl="0">
              <a:lnSpc>
                <a:spcPct val="90000"/>
              </a:lnSpc>
              <a:spcBef>
                <a:spcPts val="1400"/>
              </a:spcBef>
              <a:spcAft>
                <a:spcPts val="0"/>
              </a:spcAft>
              <a:buClr>
                <a:schemeClr val="accent1"/>
              </a:buClr>
              <a:buSzPct val="100000"/>
              <a:buFont typeface="Calibri"/>
              <a:buChar char=" "/>
            </a:pPr>
            <a:r>
              <a:rPr lang="en-US" sz="2000" b="0" i="0" u="none" strike="noStrike" cap="none" baseline="0" dirty="0">
                <a:solidFill>
                  <a:srgbClr val="3F3F3F"/>
                </a:solidFill>
                <a:latin typeface="Calibri"/>
                <a:ea typeface="Calibri"/>
                <a:cs typeface="Calibri"/>
                <a:sym typeface="Calibri"/>
              </a:rPr>
              <a:t>Some Current Solutions</a:t>
            </a:r>
            <a:r>
              <a:rPr lang="en-US" sz="2000" b="0" i="0" u="none" strike="noStrike" cap="none" baseline="0" dirty="0" smtClean="0">
                <a:solidFill>
                  <a:srgbClr val="3F3F3F"/>
                </a:solidFill>
                <a:latin typeface="Calibri"/>
                <a:ea typeface="Calibri"/>
                <a:cs typeface="Calibri"/>
                <a:sym typeface="Calibri"/>
              </a:rPr>
              <a:t>:</a:t>
            </a:r>
            <a:endParaRPr lang="en-US" sz="2000" b="0" i="0" u="none" strike="noStrike" cap="none" baseline="0" dirty="0">
              <a:solidFill>
                <a:srgbClr val="3F3F3F"/>
              </a:solidFill>
              <a:latin typeface="Calibri"/>
              <a:ea typeface="Calibri"/>
              <a:cs typeface="Calibri"/>
              <a:sym typeface="Calibri"/>
            </a:endParaRPr>
          </a:p>
          <a:p>
            <a:pPr marL="384048" marR="0" lvl="1" indent="-193548" algn="l" rtl="0">
              <a:lnSpc>
                <a:spcPct val="90000"/>
              </a:lnSpc>
              <a:spcBef>
                <a:spcPts val="400"/>
              </a:spcBef>
              <a:spcAft>
                <a:spcPts val="0"/>
              </a:spcAft>
              <a:buClr>
                <a:schemeClr val="accent1"/>
              </a:buClr>
              <a:buSzPct val="100000"/>
              <a:buFont typeface="Calibri"/>
              <a:buChar char="◦"/>
            </a:pPr>
            <a:r>
              <a:rPr lang="en-US" sz="1800" b="0" i="0" u="none" strike="noStrike" cap="none" baseline="0" dirty="0">
                <a:solidFill>
                  <a:srgbClr val="3F3F3F"/>
                </a:solidFill>
                <a:latin typeface="Calibri"/>
                <a:ea typeface="Calibri"/>
                <a:cs typeface="Calibri"/>
                <a:sym typeface="Calibri"/>
              </a:rPr>
              <a:t>Metal detectors </a:t>
            </a:r>
          </a:p>
          <a:p>
            <a:pPr marL="384048" marR="0" lvl="1" indent="-193548" algn="l" rtl="0">
              <a:lnSpc>
                <a:spcPct val="90000"/>
              </a:lnSpc>
              <a:spcBef>
                <a:spcPts val="600"/>
              </a:spcBef>
              <a:spcAft>
                <a:spcPts val="0"/>
              </a:spcAft>
              <a:buClr>
                <a:schemeClr val="accent1"/>
              </a:buClr>
              <a:buSzPct val="100000"/>
              <a:buFont typeface="Calibri"/>
              <a:buChar char="◦"/>
            </a:pPr>
            <a:r>
              <a:rPr lang="en-US" sz="1800" b="0" i="0" u="none" strike="noStrike" cap="none" baseline="0" dirty="0">
                <a:solidFill>
                  <a:srgbClr val="3F3F3F"/>
                </a:solidFill>
                <a:latin typeface="Calibri"/>
                <a:ea typeface="Calibri"/>
                <a:cs typeface="Calibri"/>
                <a:sym typeface="Calibri"/>
              </a:rPr>
              <a:t>Millimeter wave full-body </a:t>
            </a:r>
            <a:r>
              <a:rPr lang="en-US" sz="1800" b="0" i="0" u="none" strike="noStrike" cap="none" baseline="0" dirty="0" smtClean="0">
                <a:solidFill>
                  <a:srgbClr val="3F3F3F"/>
                </a:solidFill>
                <a:latin typeface="Calibri"/>
                <a:ea typeface="Calibri"/>
                <a:cs typeface="Calibri"/>
                <a:sym typeface="Calibri"/>
              </a:rPr>
              <a:t>scanners</a:t>
            </a:r>
          </a:p>
          <a:p>
            <a:pPr marL="91440" marR="0" lvl="0" indent="-91440" algn="l" rtl="0">
              <a:lnSpc>
                <a:spcPct val="90000"/>
              </a:lnSpc>
              <a:spcBef>
                <a:spcPts val="1600"/>
              </a:spcBef>
              <a:spcAft>
                <a:spcPts val="0"/>
              </a:spcAft>
              <a:buClr>
                <a:schemeClr val="accent1"/>
              </a:buClr>
              <a:buSzPct val="100000"/>
              <a:buFont typeface="Calibri"/>
              <a:buChar char=" "/>
            </a:pPr>
            <a:r>
              <a:rPr lang="en-US" sz="2000" b="0" i="0" u="none" strike="noStrike" cap="none" baseline="0" dirty="0">
                <a:solidFill>
                  <a:srgbClr val="3F3F3F"/>
                </a:solidFill>
                <a:latin typeface="Calibri"/>
                <a:ea typeface="Calibri"/>
                <a:cs typeface="Calibri"/>
                <a:sym typeface="Calibri"/>
              </a:rPr>
              <a:t>Backscatter x-ray scanners </a:t>
            </a:r>
          </a:p>
          <a:p>
            <a:pPr marL="566928" marR="0" lvl="2" indent="-185928" algn="l" rtl="0">
              <a:lnSpc>
                <a:spcPct val="90000"/>
              </a:lnSpc>
              <a:spcBef>
                <a:spcPts val="400"/>
              </a:spcBef>
              <a:spcAft>
                <a:spcPts val="0"/>
              </a:spcAft>
              <a:buClr>
                <a:schemeClr val="accent1"/>
              </a:buClr>
              <a:buSzPct val="100000"/>
              <a:buFont typeface="Calibri"/>
              <a:buChar char="◦"/>
            </a:pPr>
            <a:r>
              <a:rPr lang="en-US" sz="1800" b="0" i="0" u="none" strike="noStrike" cap="none" baseline="0" dirty="0" smtClean="0">
                <a:solidFill>
                  <a:srgbClr val="3F3F3F"/>
                </a:solidFill>
                <a:latin typeface="Calibri"/>
                <a:ea typeface="Calibri"/>
                <a:cs typeface="Calibri"/>
                <a:sym typeface="Calibri"/>
              </a:rPr>
              <a:t>Banned </a:t>
            </a:r>
            <a:r>
              <a:rPr lang="en-US" sz="1800" b="0" i="0" u="none" strike="noStrike" cap="none" baseline="0" dirty="0">
                <a:solidFill>
                  <a:srgbClr val="3F3F3F"/>
                </a:solidFill>
                <a:latin typeface="Calibri"/>
                <a:ea typeface="Calibri"/>
                <a:cs typeface="Calibri"/>
                <a:sym typeface="Calibri"/>
              </a:rPr>
              <a:t>in EU in 2012 for ionizing radiation</a:t>
            </a:r>
          </a:p>
          <a:p>
            <a:pPr marL="566928" marR="0" lvl="2" indent="-185928" algn="l" rtl="0">
              <a:lnSpc>
                <a:spcPct val="90000"/>
              </a:lnSpc>
              <a:spcBef>
                <a:spcPts val="600"/>
              </a:spcBef>
              <a:spcAft>
                <a:spcPts val="0"/>
              </a:spcAft>
              <a:buClr>
                <a:schemeClr val="accent1"/>
              </a:buClr>
              <a:buSzPct val="100000"/>
              <a:buFont typeface="Calibri"/>
              <a:buChar char="◦"/>
            </a:pPr>
            <a:r>
              <a:rPr lang="en-US" sz="1800" b="0" i="0" u="none" strike="noStrike" cap="none" baseline="0" dirty="0">
                <a:solidFill>
                  <a:srgbClr val="3F3F3F"/>
                </a:solidFill>
                <a:latin typeface="Calibri"/>
                <a:ea typeface="Calibri"/>
                <a:cs typeface="Calibri"/>
                <a:sym typeface="Calibri"/>
              </a:rPr>
              <a:t>Banned for TSA in 2013 for privacy software non-compliance</a:t>
            </a:r>
          </a:p>
          <a:p>
            <a:pPr marL="91440" marR="0" lvl="0" indent="-91440" algn="l" rtl="0">
              <a:lnSpc>
                <a:spcPct val="90000"/>
              </a:lnSpc>
              <a:spcBef>
                <a:spcPts val="1600"/>
              </a:spcBef>
              <a:spcAft>
                <a:spcPts val="0"/>
              </a:spcAft>
              <a:buClr>
                <a:schemeClr val="accent1"/>
              </a:buClr>
              <a:buSzPct val="100000"/>
              <a:buFont typeface="Calibri"/>
              <a:buChar char=" "/>
            </a:pPr>
            <a:r>
              <a:rPr lang="en-US" sz="2000" b="0" i="0" u="none" strike="noStrike" cap="none" baseline="0" dirty="0">
                <a:solidFill>
                  <a:srgbClr val="3F3F3F"/>
                </a:solidFill>
                <a:latin typeface="Calibri"/>
                <a:ea typeface="Calibri"/>
                <a:cs typeface="Calibri"/>
                <a:sym typeface="Calibri"/>
              </a:rPr>
              <a:t/>
            </a:r>
            <a:br>
              <a:rPr lang="en-US" sz="2000" b="0" i="0" u="none" strike="noStrike" cap="none" baseline="0" dirty="0">
                <a:solidFill>
                  <a:srgbClr val="3F3F3F"/>
                </a:solidFill>
                <a:latin typeface="Calibri"/>
                <a:ea typeface="Calibri"/>
                <a:cs typeface="Calibri"/>
                <a:sym typeface="Calibri"/>
              </a:rPr>
            </a:br>
            <a:r>
              <a:rPr lang="en-US" sz="2000" b="0" i="0" u="none" strike="noStrike" cap="none" baseline="0" dirty="0">
                <a:solidFill>
                  <a:srgbClr val="3F3F3F"/>
                </a:solidFill>
                <a:latin typeface="Calibri"/>
                <a:ea typeface="Calibri"/>
                <a:cs typeface="Calibri"/>
                <a:sym typeface="Calibri"/>
              </a:rPr>
              <a:t>All have one thing in common: </a:t>
            </a:r>
            <a:br>
              <a:rPr lang="en-US" sz="2000" b="0" i="0" u="none" strike="noStrike" cap="none" baseline="0" dirty="0">
                <a:solidFill>
                  <a:srgbClr val="3F3F3F"/>
                </a:solidFill>
                <a:latin typeface="Calibri"/>
                <a:ea typeface="Calibri"/>
                <a:cs typeface="Calibri"/>
                <a:sym typeface="Calibri"/>
              </a:rPr>
            </a:br>
            <a:r>
              <a:rPr lang="en-US" sz="2000" b="1" i="0" u="none" strike="noStrike" cap="none" baseline="0" dirty="0">
                <a:solidFill>
                  <a:srgbClr val="FF0000"/>
                </a:solidFill>
                <a:latin typeface="Calibri"/>
                <a:ea typeface="Calibri"/>
                <a:cs typeface="Calibri"/>
                <a:sym typeface="Calibri"/>
              </a:rPr>
              <a:t>Subjects must step inside an apparatus to be scanned! </a:t>
            </a:r>
          </a:p>
          <a:p>
            <a:pPr marL="91440" marR="0" lvl="0" indent="35560" algn="l" rtl="0">
              <a:lnSpc>
                <a:spcPct val="90000"/>
              </a:lnSpc>
              <a:spcBef>
                <a:spcPts val="1400"/>
              </a:spcBef>
              <a:spcAft>
                <a:spcPts val="200"/>
              </a:spcAft>
              <a:buClr>
                <a:schemeClr val="accent1"/>
              </a:buClr>
              <a:buFont typeface="Calibri"/>
              <a:buNone/>
            </a:pPr>
            <a:endParaRPr sz="2000" b="0" i="0" u="none" strike="noStrike" cap="none" baseline="0" dirty="0">
              <a:solidFill>
                <a:srgbClr val="3F3F3F"/>
              </a:solidFill>
              <a:latin typeface="Calibri"/>
              <a:ea typeface="Calibri"/>
              <a:cs typeface="Calibri"/>
              <a:sym typeface="Calibri"/>
            </a:endParaRPr>
          </a:p>
        </p:txBody>
      </p:sp>
      <p:sp>
        <p:nvSpPr>
          <p:cNvPr id="126" name="Shape 126"/>
          <p:cNvSpPr txBox="1">
            <a:spLocks noGrp="1"/>
          </p:cNvSpPr>
          <p:nvPr>
            <p:ph type="ftr" idx="11"/>
          </p:nvPr>
        </p:nvSpPr>
        <p:spPr>
          <a:xfrm>
            <a:off x="3686185" y="6459785"/>
            <a:ext cx="4822803"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900" b="0" i="0" u="none" strike="noStrike" cap="none" baseline="0">
                <a:solidFill>
                  <a:srgbClr val="FFFFFF"/>
                </a:solidFill>
                <a:latin typeface="Calibri"/>
                <a:ea typeface="Calibri"/>
                <a:cs typeface="Calibri"/>
                <a:sym typeface="Calibri"/>
              </a:rPr>
              <a:t>SAR IMAGER</a:t>
            </a:r>
          </a:p>
        </p:txBody>
      </p:sp>
      <p:sp>
        <p:nvSpPr>
          <p:cNvPr id="127" name="Shape 127"/>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baseline="0">
                <a:solidFill>
                  <a:srgbClr val="FFFFFF"/>
                </a:solidFill>
                <a:latin typeface="Calibri"/>
                <a:ea typeface="Calibri"/>
                <a:cs typeface="Calibri"/>
                <a:sym typeface="Calibri"/>
              </a:rPr>
              <a:t>4</a:t>
            </a:fld>
            <a:endParaRPr lang="en-US" sz="1050" b="0" i="0" u="none" strike="noStrike" cap="none" baseline="0">
              <a:solidFill>
                <a:srgbClr val="FFFFFF"/>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1068387" y="394977"/>
            <a:ext cx="10058399" cy="1450756"/>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4800" b="0" i="0" u="none" strike="noStrike" cap="none" baseline="0" dirty="0">
                <a:solidFill>
                  <a:srgbClr val="3F3F3F"/>
                </a:solidFill>
                <a:latin typeface="Calibri"/>
                <a:ea typeface="Calibri"/>
                <a:cs typeface="Calibri"/>
                <a:sym typeface="Calibri"/>
              </a:rPr>
              <a:t>Synthetic Aperture Radar (SAR) Imager</a:t>
            </a:r>
          </a:p>
        </p:txBody>
      </p:sp>
      <p:sp>
        <p:nvSpPr>
          <p:cNvPr id="133" name="Shape 133"/>
          <p:cNvSpPr txBox="1">
            <a:spLocks noGrp="1"/>
          </p:cNvSpPr>
          <p:nvPr>
            <p:ph type="body" idx="1"/>
          </p:nvPr>
        </p:nvSpPr>
        <p:spPr>
          <a:xfrm>
            <a:off x="1097279" y="1845733"/>
            <a:ext cx="10058399" cy="4023360"/>
          </a:xfrm>
          <a:prstGeom prst="rect">
            <a:avLst/>
          </a:prstGeom>
          <a:noFill/>
          <a:ln>
            <a:noFill/>
          </a:ln>
        </p:spPr>
        <p:txBody>
          <a:bodyPr lIns="0" tIns="45700" rIns="0" bIns="45700" anchor="t" anchorCtr="0">
            <a:noAutofit/>
          </a:bodyPr>
          <a:lstStyle/>
          <a:p>
            <a:pPr marL="91440" marR="0" lvl="0" indent="-91440" algn="l" rtl="0">
              <a:lnSpc>
                <a:spcPct val="80000"/>
              </a:lnSpc>
              <a:spcBef>
                <a:spcPts val="0"/>
              </a:spcBef>
              <a:spcAft>
                <a:spcPts val="0"/>
              </a:spcAft>
              <a:buClr>
                <a:schemeClr val="accent1"/>
              </a:buClr>
              <a:buSzPct val="97368"/>
              <a:buFont typeface="Calibri"/>
              <a:buChar char=" "/>
            </a:pPr>
            <a:r>
              <a:rPr lang="en-US" sz="1850" b="0" i="0" u="none" strike="noStrike" cap="none" baseline="0" dirty="0">
                <a:solidFill>
                  <a:srgbClr val="FF0000"/>
                </a:solidFill>
                <a:latin typeface="Calibri"/>
                <a:ea typeface="Calibri"/>
                <a:cs typeface="Calibri"/>
                <a:sym typeface="Calibri"/>
              </a:rPr>
              <a:t>THE SOLUTION = SAR IMAGER</a:t>
            </a:r>
          </a:p>
          <a:p>
            <a:pPr marL="0" indent="0">
              <a:lnSpc>
                <a:spcPct val="80000"/>
              </a:lnSpc>
              <a:spcBef>
                <a:spcPts val="1400"/>
              </a:spcBef>
              <a:spcAft>
                <a:spcPts val="0"/>
              </a:spcAft>
              <a:buSzPct val="97368"/>
              <a:buNone/>
            </a:pPr>
            <a:r>
              <a:rPr lang="en-US" sz="1850" b="0" i="0" u="none" strike="noStrike" cap="none" baseline="0" dirty="0">
                <a:solidFill>
                  <a:srgbClr val="3F3F3F"/>
                </a:solidFill>
                <a:latin typeface="Calibri"/>
                <a:ea typeface="Calibri"/>
                <a:cs typeface="Calibri"/>
                <a:sym typeface="Calibri"/>
              </a:rPr>
              <a:t>Uses low-powered X-band Radio Frequency (RF) to image objects </a:t>
            </a:r>
            <a:r>
              <a:rPr lang="en-US" sz="1850" b="1" i="1" u="none" strike="noStrike" cap="none" baseline="0" dirty="0">
                <a:solidFill>
                  <a:srgbClr val="3F3F3F"/>
                </a:solidFill>
                <a:latin typeface="Calibri"/>
                <a:ea typeface="Calibri"/>
                <a:cs typeface="Calibri"/>
                <a:sym typeface="Calibri"/>
              </a:rPr>
              <a:t>from a </a:t>
            </a:r>
            <a:r>
              <a:rPr lang="en-US" sz="1850" b="1" i="1" u="none" strike="noStrike" cap="none" baseline="0" dirty="0" smtClean="0">
                <a:solidFill>
                  <a:srgbClr val="3F3F3F"/>
                </a:solidFill>
                <a:latin typeface="Calibri"/>
                <a:ea typeface="Calibri"/>
                <a:cs typeface="Calibri"/>
                <a:sym typeface="Calibri"/>
              </a:rPr>
              <a:t>distance </a:t>
            </a:r>
            <a:r>
              <a:rPr lang="en-US" sz="1850" u="none" strike="noStrike" cap="none" baseline="0" dirty="0" smtClean="0">
                <a:solidFill>
                  <a:srgbClr val="3F3F3F"/>
                </a:solidFill>
                <a:latin typeface="Calibri"/>
                <a:ea typeface="Calibri"/>
                <a:cs typeface="Calibri"/>
                <a:sym typeface="Calibri"/>
              </a:rPr>
              <a:t>(20</a:t>
            </a:r>
            <a:r>
              <a:rPr lang="en-US" sz="1850" u="none" strike="noStrike" cap="none" dirty="0" smtClean="0">
                <a:solidFill>
                  <a:srgbClr val="3F3F3F"/>
                </a:solidFill>
                <a:latin typeface="Calibri"/>
                <a:ea typeface="Calibri"/>
                <a:cs typeface="Calibri"/>
                <a:sym typeface="Calibri"/>
              </a:rPr>
              <a:t> feet)</a:t>
            </a:r>
            <a:endParaRPr lang="en-US" sz="1850" u="none" strike="noStrike" cap="none" baseline="0" dirty="0">
              <a:solidFill>
                <a:srgbClr val="3F3F3F"/>
              </a:solidFill>
              <a:latin typeface="Calibri"/>
              <a:ea typeface="Calibri"/>
              <a:cs typeface="Calibri"/>
              <a:sym typeface="Calibri"/>
            </a:endParaRPr>
          </a:p>
          <a:p>
            <a:pPr marL="91440" marR="0" lvl="0" indent="-91440" algn="l" rtl="0">
              <a:lnSpc>
                <a:spcPct val="80000"/>
              </a:lnSpc>
              <a:spcBef>
                <a:spcPts val="1600"/>
              </a:spcBef>
              <a:spcAft>
                <a:spcPts val="0"/>
              </a:spcAft>
              <a:buClr>
                <a:schemeClr val="accent1"/>
              </a:buClr>
              <a:buSzPct val="97368"/>
              <a:buFont typeface="Calibri"/>
              <a:buChar char=" "/>
            </a:pPr>
            <a:r>
              <a:rPr lang="en-US" sz="1850" b="0" i="0" u="none" strike="noStrike" cap="none" baseline="0" dirty="0">
                <a:solidFill>
                  <a:srgbClr val="3F3F3F"/>
                </a:solidFill>
                <a:latin typeface="Calibri"/>
                <a:ea typeface="Calibri"/>
                <a:cs typeface="Calibri"/>
                <a:sym typeface="Calibri"/>
              </a:rPr>
              <a:t/>
            </a:r>
            <a:br>
              <a:rPr lang="en-US" sz="1850" b="0" i="0" u="none" strike="noStrike" cap="none" baseline="0" dirty="0">
                <a:solidFill>
                  <a:srgbClr val="3F3F3F"/>
                </a:solidFill>
                <a:latin typeface="Calibri"/>
                <a:ea typeface="Calibri"/>
                <a:cs typeface="Calibri"/>
                <a:sym typeface="Calibri"/>
              </a:rPr>
            </a:br>
            <a:r>
              <a:rPr lang="en-US" sz="1850" b="0" i="0" u="none" strike="noStrike" cap="none" baseline="0" dirty="0">
                <a:solidFill>
                  <a:srgbClr val="3F3F3F"/>
                </a:solidFill>
                <a:latin typeface="Calibri"/>
                <a:ea typeface="Calibri"/>
                <a:cs typeface="Calibri"/>
                <a:sym typeface="Calibri"/>
              </a:rPr>
              <a:t>RF Exposure Safety Guidelines</a:t>
            </a:r>
          </a:p>
          <a:p>
            <a:pPr marL="384048" marR="0" lvl="1" indent="-193547" algn="l" rtl="0">
              <a:lnSpc>
                <a:spcPct val="80000"/>
              </a:lnSpc>
              <a:spcBef>
                <a:spcPts val="400"/>
              </a:spcBef>
              <a:spcAft>
                <a:spcPts val="0"/>
              </a:spcAft>
              <a:buClr>
                <a:schemeClr val="accent1"/>
              </a:buClr>
              <a:buSzPct val="97941"/>
              <a:buFont typeface="Calibri"/>
              <a:buChar char="◦"/>
            </a:pPr>
            <a:r>
              <a:rPr lang="en-US" sz="1665" b="0" i="0" u="none" strike="noStrike" cap="none" baseline="0" dirty="0">
                <a:solidFill>
                  <a:srgbClr val="3F3F3F"/>
                </a:solidFill>
                <a:latin typeface="Calibri"/>
                <a:ea typeface="Calibri"/>
                <a:cs typeface="Calibri"/>
                <a:sym typeface="Calibri"/>
              </a:rPr>
              <a:t>ANSI/IEEE C95.1-1992</a:t>
            </a:r>
          </a:p>
          <a:p>
            <a:pPr marL="384048" marR="0" lvl="1" indent="-193547" algn="l" rtl="0">
              <a:lnSpc>
                <a:spcPct val="80000"/>
              </a:lnSpc>
              <a:spcBef>
                <a:spcPts val="600"/>
              </a:spcBef>
              <a:spcAft>
                <a:spcPts val="0"/>
              </a:spcAft>
              <a:buClr>
                <a:schemeClr val="accent1"/>
              </a:buClr>
              <a:buSzPct val="97941"/>
              <a:buFont typeface="Calibri"/>
              <a:buChar char="◦"/>
            </a:pPr>
            <a:r>
              <a:rPr lang="en-US" sz="1665" b="0" i="0" u="none" strike="noStrike" cap="none" baseline="0" dirty="0">
                <a:solidFill>
                  <a:srgbClr val="3F3F3F"/>
                </a:solidFill>
                <a:latin typeface="Calibri"/>
                <a:ea typeface="Calibri"/>
                <a:cs typeface="Calibri"/>
                <a:sym typeface="Calibri"/>
              </a:rPr>
              <a:t>FCC 47 C.F.R. 1.1307(b), 1.1310, 2.1091, 2.1093</a:t>
            </a:r>
          </a:p>
          <a:p>
            <a:pPr marL="91440" marR="0" lvl="0" indent="-91440" algn="l" rtl="0">
              <a:lnSpc>
                <a:spcPct val="80000"/>
              </a:lnSpc>
              <a:spcBef>
                <a:spcPts val="1600"/>
              </a:spcBef>
              <a:spcAft>
                <a:spcPts val="0"/>
              </a:spcAft>
              <a:buClr>
                <a:schemeClr val="accent1"/>
              </a:buClr>
              <a:buSzPct val="97368"/>
              <a:buFont typeface="Calibri"/>
              <a:buChar char=" "/>
            </a:pPr>
            <a:r>
              <a:rPr lang="en-US" sz="1850" b="0" i="0" u="none" strike="noStrike" cap="none" baseline="0" dirty="0">
                <a:solidFill>
                  <a:srgbClr val="3F3F3F"/>
                </a:solidFill>
                <a:latin typeface="Calibri"/>
                <a:ea typeface="Calibri"/>
                <a:cs typeface="Calibri"/>
                <a:sym typeface="Calibri"/>
              </a:rPr>
              <a:t/>
            </a:r>
            <a:br>
              <a:rPr lang="en-US" sz="1850" b="0" i="0" u="none" strike="noStrike" cap="none" baseline="0" dirty="0">
                <a:solidFill>
                  <a:srgbClr val="3F3F3F"/>
                </a:solidFill>
                <a:latin typeface="Calibri"/>
                <a:ea typeface="Calibri"/>
                <a:cs typeface="Calibri"/>
                <a:sym typeface="Calibri"/>
              </a:rPr>
            </a:br>
            <a:r>
              <a:rPr lang="en-US" sz="1850" b="0" i="0" u="none" strike="noStrike" cap="none" baseline="0" dirty="0">
                <a:solidFill>
                  <a:srgbClr val="3F3F3F"/>
                </a:solidFill>
                <a:latin typeface="Calibri"/>
                <a:ea typeface="Calibri"/>
                <a:cs typeface="Calibri"/>
                <a:sym typeface="Calibri"/>
              </a:rPr>
              <a:t>Limit for human exposure: 1 </a:t>
            </a:r>
            <a:r>
              <a:rPr lang="en-US" sz="1850" b="0" i="0" u="none" strike="noStrike" cap="none" baseline="0" dirty="0" err="1">
                <a:solidFill>
                  <a:srgbClr val="3F3F3F"/>
                </a:solidFill>
                <a:latin typeface="Calibri"/>
                <a:ea typeface="Calibri"/>
                <a:cs typeface="Calibri"/>
                <a:sym typeface="Calibri"/>
              </a:rPr>
              <a:t>mW</a:t>
            </a:r>
            <a:r>
              <a:rPr lang="en-US" sz="1850" b="0" i="0" u="none" strike="noStrike" cap="none" baseline="0" dirty="0">
                <a:solidFill>
                  <a:srgbClr val="3F3F3F"/>
                </a:solidFill>
                <a:latin typeface="Calibri"/>
                <a:ea typeface="Calibri"/>
                <a:cs typeface="Calibri"/>
                <a:sym typeface="Calibri"/>
              </a:rPr>
              <a:t>/cm</a:t>
            </a:r>
            <a:r>
              <a:rPr lang="en-US" sz="1850" b="0" i="0" u="none" strike="noStrike" cap="none" baseline="30000" dirty="0">
                <a:solidFill>
                  <a:srgbClr val="3F3F3F"/>
                </a:solidFill>
                <a:latin typeface="Calibri"/>
                <a:ea typeface="Calibri"/>
                <a:cs typeface="Calibri"/>
                <a:sym typeface="Calibri"/>
              </a:rPr>
              <a:t>2</a:t>
            </a:r>
          </a:p>
          <a:p>
            <a:pPr marL="91440" marR="0" lvl="0" indent="-91440" algn="l" rtl="0">
              <a:lnSpc>
                <a:spcPct val="80000"/>
              </a:lnSpc>
              <a:spcBef>
                <a:spcPts val="1400"/>
              </a:spcBef>
              <a:spcAft>
                <a:spcPts val="200"/>
              </a:spcAft>
              <a:buClr>
                <a:schemeClr val="accent1"/>
              </a:buClr>
              <a:buSzPct val="97368"/>
              <a:buFont typeface="Calibri"/>
              <a:buChar char=" "/>
            </a:pPr>
            <a:r>
              <a:rPr lang="en-US" sz="1850" b="0" i="0" u="none" strike="noStrike" cap="none" baseline="0" dirty="0">
                <a:solidFill>
                  <a:srgbClr val="3F3F3F"/>
                </a:solidFill>
                <a:latin typeface="Calibri"/>
                <a:ea typeface="Calibri"/>
                <a:cs typeface="Calibri"/>
                <a:sym typeface="Calibri"/>
              </a:rPr>
              <a:t/>
            </a:r>
            <a:br>
              <a:rPr lang="en-US" sz="1850" b="0" i="0" u="none" strike="noStrike" cap="none" baseline="0" dirty="0">
                <a:solidFill>
                  <a:srgbClr val="3F3F3F"/>
                </a:solidFill>
                <a:latin typeface="Calibri"/>
                <a:ea typeface="Calibri"/>
                <a:cs typeface="Calibri"/>
                <a:sym typeface="Calibri"/>
              </a:rPr>
            </a:br>
            <a:r>
              <a:rPr lang="en-US" sz="1850" b="0" i="0" u="none" strike="noStrike" cap="none" baseline="0" dirty="0">
                <a:solidFill>
                  <a:srgbClr val="3F3F3F"/>
                </a:solidFill>
                <a:latin typeface="Calibri"/>
                <a:ea typeface="Calibri"/>
                <a:cs typeface="Calibri"/>
                <a:sym typeface="Calibri"/>
              </a:rPr>
              <a:t>SAR Peak Transmit: 0.0076 </a:t>
            </a:r>
            <a:r>
              <a:rPr lang="en-US" sz="1850" b="0" i="0" u="none" strike="noStrike" cap="none" baseline="0" dirty="0" err="1">
                <a:solidFill>
                  <a:srgbClr val="3F3F3F"/>
                </a:solidFill>
                <a:latin typeface="Calibri"/>
                <a:ea typeface="Calibri"/>
                <a:cs typeface="Calibri"/>
                <a:sym typeface="Calibri"/>
              </a:rPr>
              <a:t>mW</a:t>
            </a:r>
            <a:r>
              <a:rPr lang="en-US" sz="1850" b="0" i="0" u="none" strike="noStrike" cap="none" baseline="0" dirty="0">
                <a:solidFill>
                  <a:srgbClr val="3F3F3F"/>
                </a:solidFill>
                <a:latin typeface="Calibri"/>
                <a:ea typeface="Calibri"/>
                <a:cs typeface="Calibri"/>
                <a:sym typeface="Calibri"/>
              </a:rPr>
              <a:t>/cm</a:t>
            </a:r>
            <a:r>
              <a:rPr lang="en-US" sz="1850" b="0" i="0" u="none" strike="noStrike" cap="none" baseline="30000" dirty="0">
                <a:solidFill>
                  <a:srgbClr val="3F3F3F"/>
                </a:solidFill>
                <a:latin typeface="Calibri"/>
                <a:ea typeface="Calibri"/>
                <a:cs typeface="Calibri"/>
                <a:sym typeface="Calibri"/>
              </a:rPr>
              <a:t>2</a:t>
            </a:r>
          </a:p>
        </p:txBody>
      </p:sp>
      <p:sp>
        <p:nvSpPr>
          <p:cNvPr id="135" name="Shape 135"/>
          <p:cNvSpPr txBox="1">
            <a:spLocks noGrp="1"/>
          </p:cNvSpPr>
          <p:nvPr>
            <p:ph type="ftr" idx="11"/>
          </p:nvPr>
        </p:nvSpPr>
        <p:spPr>
          <a:xfrm>
            <a:off x="3686185" y="6459785"/>
            <a:ext cx="4822803"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900" b="0" i="0" u="none" strike="noStrike" cap="none" baseline="0">
                <a:solidFill>
                  <a:srgbClr val="FFFFFF"/>
                </a:solidFill>
                <a:latin typeface="Calibri"/>
                <a:ea typeface="Calibri"/>
                <a:cs typeface="Calibri"/>
                <a:sym typeface="Calibri"/>
              </a:rPr>
              <a:t>SAR IMAGER</a:t>
            </a:r>
          </a:p>
        </p:txBody>
      </p:sp>
      <p:sp>
        <p:nvSpPr>
          <p:cNvPr id="136" name="Shape 136"/>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baseline="0">
                <a:solidFill>
                  <a:srgbClr val="FFFFFF"/>
                </a:solidFill>
                <a:latin typeface="Calibri"/>
                <a:ea typeface="Calibri"/>
                <a:cs typeface="Calibri"/>
                <a:sym typeface="Calibri"/>
              </a:rPr>
              <a:t>5</a:t>
            </a:fld>
            <a:endParaRPr lang="en-US" sz="1050" b="0" i="0" u="none" strike="noStrike" cap="none" baseline="0">
              <a:solidFill>
                <a:srgbClr val="FFFFFF"/>
              </a:solidFill>
              <a:latin typeface="Calibri"/>
              <a:ea typeface="Calibri"/>
              <a:cs typeface="Calibri"/>
              <a:sym typeface="Calibri"/>
            </a:endParaRPr>
          </a:p>
        </p:txBody>
      </p:sp>
      <p:pic>
        <p:nvPicPr>
          <p:cNvPr id="7" name="Picture 6"/>
          <p:cNvPicPr/>
          <p:nvPr/>
        </p:nvPicPr>
        <p:blipFill rotWithShape="1">
          <a:blip r:embed="rId3" cstate="print">
            <a:extLst>
              <a:ext uri="{28A0092B-C50C-407E-A947-70E740481C1C}">
                <a14:useLocalDpi xmlns:a14="http://schemas.microsoft.com/office/drawing/2010/main" val="0"/>
              </a:ext>
            </a:extLst>
          </a:blip>
          <a:srcRect l="1972" t="1562" r="1972" b="1571"/>
          <a:stretch/>
        </p:blipFill>
        <p:spPr bwMode="auto">
          <a:xfrm>
            <a:off x="8821783" y="3352241"/>
            <a:ext cx="2969622" cy="2778035"/>
          </a:xfrm>
          <a:prstGeom prst="rect">
            <a:avLst/>
          </a:prstGeom>
          <a:noFill/>
          <a:ln>
            <a:noFill/>
          </a:ln>
        </p:spPr>
      </p:pic>
      <p:pic>
        <p:nvPicPr>
          <p:cNvPr id="9" name="Content Placeholder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1285" y="3077994"/>
            <a:ext cx="2347908" cy="3052282"/>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1097279" y="758952"/>
            <a:ext cx="10058399" cy="3566159"/>
          </a:xfrm>
          <a:prstGeom prst="rect">
            <a:avLst/>
          </a:prstGeom>
          <a:noFill/>
          <a:ln>
            <a:noFill/>
          </a:ln>
        </p:spPr>
        <p:txBody>
          <a:bodyPr lIns="91425" tIns="45700" rIns="91425" bIns="45700" anchor="b" anchorCtr="0">
            <a:noAutofit/>
          </a:bodyPr>
          <a:lstStyle/>
          <a:p>
            <a:pPr lvl="1">
              <a:buSzPct val="25000"/>
            </a:pPr>
            <a:r>
              <a:rPr lang="en-US" sz="3200" dirty="0"/>
              <a:t>Application Example</a:t>
            </a:r>
            <a:endParaRPr lang="en-US" sz="3200" b="0" i="0" u="none" strike="noStrike" cap="none" baseline="0" dirty="0"/>
          </a:p>
        </p:txBody>
      </p:sp>
      <p:sp>
        <p:nvSpPr>
          <p:cNvPr id="181" name="Shape 181"/>
          <p:cNvSpPr txBox="1">
            <a:spLocks noGrp="1"/>
          </p:cNvSpPr>
          <p:nvPr>
            <p:ph type="body" idx="1"/>
          </p:nvPr>
        </p:nvSpPr>
        <p:spPr>
          <a:xfrm>
            <a:off x="1097279" y="4453128"/>
            <a:ext cx="10058399" cy="1143000"/>
          </a:xfrm>
          <a:prstGeom prst="rect">
            <a:avLst/>
          </a:prstGeom>
          <a:noFill/>
          <a:ln>
            <a:noFill/>
          </a:ln>
        </p:spPr>
        <p:txBody>
          <a:bodyPr lIns="91425" tIns="45700" rIns="91425" bIns="45700" anchor="t" anchorCtr="0">
            <a:noAutofit/>
          </a:bodyPr>
          <a:lstStyle/>
          <a:p>
            <a:r>
              <a:rPr lang="en-US" dirty="0"/>
              <a:t>SAR as Standalone First-layer Physical Security Measure</a:t>
            </a:r>
          </a:p>
        </p:txBody>
      </p:sp>
      <p:sp>
        <p:nvSpPr>
          <p:cNvPr id="183" name="Shape 183"/>
          <p:cNvSpPr txBox="1">
            <a:spLocks noGrp="1"/>
          </p:cNvSpPr>
          <p:nvPr>
            <p:ph type="ftr" idx="11"/>
          </p:nvPr>
        </p:nvSpPr>
        <p:spPr>
          <a:xfrm>
            <a:off x="3686185" y="6459785"/>
            <a:ext cx="4822803"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900" b="0" i="0" u="none" strike="noStrike" cap="none" baseline="0">
                <a:solidFill>
                  <a:srgbClr val="FFFFFF"/>
                </a:solidFill>
                <a:latin typeface="Calibri"/>
                <a:ea typeface="Calibri"/>
                <a:cs typeface="Calibri"/>
                <a:sym typeface="Calibri"/>
              </a:rPr>
              <a:t>SAR IMAGER</a:t>
            </a:r>
          </a:p>
        </p:txBody>
      </p:sp>
      <p:sp>
        <p:nvSpPr>
          <p:cNvPr id="184" name="Shape 184"/>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baseline="0">
                <a:solidFill>
                  <a:srgbClr val="FFFFFF"/>
                </a:solidFill>
                <a:latin typeface="Calibri"/>
                <a:ea typeface="Calibri"/>
                <a:cs typeface="Calibri"/>
                <a:sym typeface="Calibri"/>
              </a:rPr>
              <a:t>6</a:t>
            </a:fld>
            <a:endParaRPr lang="en-US" sz="1050" b="0" i="0" u="none" strike="noStrike" cap="none" baseline="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036643554"/>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5" name="Shape 155"/>
          <p:cNvSpPr txBox="1">
            <a:spLocks noGrp="1"/>
          </p:cNvSpPr>
          <p:nvPr>
            <p:ph type="ftr" idx="11"/>
          </p:nvPr>
        </p:nvSpPr>
        <p:spPr>
          <a:xfrm>
            <a:off x="3686185" y="6459785"/>
            <a:ext cx="4822803"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900" b="0" i="0" u="none" strike="noStrike" cap="none" baseline="0">
                <a:solidFill>
                  <a:srgbClr val="FFFFFF"/>
                </a:solidFill>
                <a:latin typeface="Calibri"/>
                <a:ea typeface="Calibri"/>
                <a:cs typeface="Calibri"/>
                <a:sym typeface="Calibri"/>
              </a:rPr>
              <a:t>SAR IMAGER</a:t>
            </a:r>
          </a:p>
        </p:txBody>
      </p:sp>
      <p:sp>
        <p:nvSpPr>
          <p:cNvPr id="156" name="Shape 156"/>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baseline="0">
                <a:solidFill>
                  <a:srgbClr val="FFFFFF"/>
                </a:solidFill>
                <a:latin typeface="Calibri"/>
                <a:ea typeface="Calibri"/>
                <a:cs typeface="Calibri"/>
                <a:sym typeface="Calibri"/>
              </a:rPr>
              <a:t>7</a:t>
            </a:fld>
            <a:endParaRPr lang="en-US" sz="1050" b="0" i="0" u="none" strike="noStrike" cap="none" baseline="0">
              <a:solidFill>
                <a:srgbClr val="FFFFFF"/>
              </a:solidFill>
              <a:latin typeface="Calibri"/>
              <a:ea typeface="Calibri"/>
              <a:cs typeface="Calibri"/>
              <a:sym typeface="Calibri"/>
            </a:endParaRPr>
          </a:p>
        </p:txBody>
      </p:sp>
      <p:pic>
        <p:nvPicPr>
          <p:cNvPr id="157" name="Shape 157"/>
          <p:cNvPicPr preferRelativeResize="0">
            <a:picLocks noGrp="1"/>
          </p:cNvPicPr>
          <p:nvPr>
            <p:ph type="body" idx="1"/>
          </p:nvPr>
        </p:nvPicPr>
        <p:blipFill rotWithShape="1">
          <a:blip r:embed="rId3">
            <a:alphaModFix/>
          </a:blip>
          <a:srcRect/>
          <a:stretch/>
        </p:blipFill>
        <p:spPr>
          <a:xfrm>
            <a:off x="699745" y="151027"/>
            <a:ext cx="10827860" cy="605456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1097279" y="286603"/>
            <a:ext cx="10058399" cy="1450756"/>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4800" b="0" i="0" u="none" strike="noStrike" cap="none" baseline="0" dirty="0">
                <a:solidFill>
                  <a:srgbClr val="3F3F3F"/>
                </a:solidFill>
                <a:latin typeface="Calibri"/>
                <a:ea typeface="Calibri"/>
                <a:cs typeface="Calibri"/>
                <a:sym typeface="Calibri"/>
              </a:rPr>
              <a:t>CURRENT STATUS (ELECTRICAL)</a:t>
            </a:r>
          </a:p>
        </p:txBody>
      </p:sp>
      <p:sp>
        <p:nvSpPr>
          <p:cNvPr id="163" name="Shape 163"/>
          <p:cNvSpPr txBox="1">
            <a:spLocks noGrp="1"/>
          </p:cNvSpPr>
          <p:nvPr>
            <p:ph type="body" idx="1"/>
          </p:nvPr>
        </p:nvSpPr>
        <p:spPr>
          <a:xfrm>
            <a:off x="1097279" y="1845733"/>
            <a:ext cx="10058399" cy="4023360"/>
          </a:xfrm>
          <a:prstGeom prst="rect">
            <a:avLst/>
          </a:prstGeom>
          <a:noFill/>
          <a:ln>
            <a:noFill/>
          </a:ln>
        </p:spPr>
        <p:txBody>
          <a:bodyPr lIns="0" tIns="45700" rIns="0" bIns="45700" anchor="t" anchorCtr="0">
            <a:noAutofit/>
          </a:bodyPr>
          <a:lstStyle/>
          <a:p>
            <a:pPr marL="457200" marR="0" lvl="0" indent="-457200" algn="l" rtl="0">
              <a:lnSpc>
                <a:spcPct val="80000"/>
              </a:lnSpc>
              <a:spcBef>
                <a:spcPts val="0"/>
              </a:spcBef>
              <a:spcAft>
                <a:spcPts val="0"/>
              </a:spcAft>
              <a:buClr>
                <a:schemeClr val="accent1"/>
              </a:buClr>
              <a:buSzPct val="100000"/>
              <a:buFont typeface="Calibri"/>
              <a:buAutoNum type="arabicPeriod"/>
            </a:pPr>
            <a:r>
              <a:rPr lang="en-US" sz="2400" b="0" i="0" u="none" strike="noStrike" cap="none" baseline="0" dirty="0">
                <a:solidFill>
                  <a:srgbClr val="3F3F3F"/>
                </a:solidFill>
                <a:latin typeface="Calibri"/>
                <a:ea typeface="Calibri"/>
                <a:cs typeface="Calibri"/>
                <a:sym typeface="Calibri"/>
              </a:rPr>
              <a:t>2014 team successfully transmitted and received a 20 ns wide RF pulsed signal at 10 GHz</a:t>
            </a:r>
          </a:p>
          <a:p>
            <a:pPr marL="457200" marR="0" lvl="0" indent="-457200" algn="l" rtl="0">
              <a:lnSpc>
                <a:spcPct val="80000"/>
              </a:lnSpc>
              <a:spcBef>
                <a:spcPts val="1400"/>
              </a:spcBef>
              <a:spcAft>
                <a:spcPts val="0"/>
              </a:spcAft>
              <a:buClr>
                <a:schemeClr val="accent1"/>
              </a:buClr>
              <a:buSzPct val="100000"/>
              <a:buFont typeface="Calibri"/>
              <a:buAutoNum type="arabicPeriod"/>
            </a:pPr>
            <a:r>
              <a:rPr lang="en-US" sz="2400" b="0" i="0" u="none" strike="noStrike" cap="none" baseline="0" dirty="0">
                <a:solidFill>
                  <a:srgbClr val="3F3F3F"/>
                </a:solidFill>
                <a:latin typeface="Calibri"/>
                <a:ea typeface="Calibri"/>
                <a:cs typeface="Calibri"/>
                <a:sym typeface="Calibri"/>
              </a:rPr>
              <a:t>Demonstration was achieved using </a:t>
            </a:r>
            <a:r>
              <a:rPr lang="en-US" sz="2400" b="1" i="1" u="none" strike="noStrike" cap="none" baseline="0" dirty="0">
                <a:solidFill>
                  <a:srgbClr val="3F3F3F"/>
                </a:solidFill>
                <a:latin typeface="Calibri"/>
                <a:ea typeface="Calibri"/>
                <a:cs typeface="Calibri"/>
                <a:sym typeface="Calibri"/>
              </a:rPr>
              <a:t>external</a:t>
            </a:r>
            <a:r>
              <a:rPr lang="en-US" sz="2400" b="1" i="0" u="none" strike="noStrike" cap="none" baseline="0" dirty="0">
                <a:solidFill>
                  <a:srgbClr val="3F3F3F"/>
                </a:solidFill>
                <a:latin typeface="Calibri"/>
                <a:ea typeface="Calibri"/>
                <a:cs typeface="Calibri"/>
                <a:sym typeface="Calibri"/>
              </a:rPr>
              <a:t> </a:t>
            </a:r>
            <a:r>
              <a:rPr lang="en-US" sz="2400" b="0" i="0" u="none" strike="noStrike" cap="none" baseline="0" dirty="0">
                <a:solidFill>
                  <a:srgbClr val="3F3F3F"/>
                </a:solidFill>
                <a:latin typeface="Calibri"/>
                <a:ea typeface="Calibri"/>
                <a:cs typeface="Calibri"/>
                <a:sym typeface="Calibri"/>
              </a:rPr>
              <a:t>signal source and </a:t>
            </a:r>
            <a:r>
              <a:rPr lang="en-US" sz="2400" b="1" i="1" u="none" strike="noStrike" cap="none" baseline="0" dirty="0">
                <a:solidFill>
                  <a:srgbClr val="3F3F3F"/>
                </a:solidFill>
                <a:latin typeface="Calibri"/>
                <a:ea typeface="Calibri"/>
                <a:cs typeface="Calibri"/>
                <a:sym typeface="Calibri"/>
              </a:rPr>
              <a:t>external</a:t>
            </a:r>
            <a:r>
              <a:rPr lang="en-US" sz="2400" b="1" i="0" u="none" strike="noStrike" cap="none" baseline="0" dirty="0">
                <a:solidFill>
                  <a:srgbClr val="3F3F3F"/>
                </a:solidFill>
                <a:latin typeface="Calibri"/>
                <a:ea typeface="Calibri"/>
                <a:cs typeface="Calibri"/>
                <a:sym typeface="Calibri"/>
              </a:rPr>
              <a:t> </a:t>
            </a:r>
            <a:r>
              <a:rPr lang="en-US" sz="2400" b="0" i="0" u="none" strike="noStrike" cap="none" baseline="0" dirty="0">
                <a:solidFill>
                  <a:srgbClr val="3F3F3F"/>
                </a:solidFill>
                <a:latin typeface="Calibri"/>
                <a:ea typeface="Calibri"/>
                <a:cs typeface="Calibri"/>
                <a:sym typeface="Calibri"/>
              </a:rPr>
              <a:t>pulse generator</a:t>
            </a:r>
          </a:p>
          <a:p>
            <a:pPr marL="457200" marR="0" lvl="0" indent="-457200" algn="l" rtl="0">
              <a:lnSpc>
                <a:spcPct val="80000"/>
              </a:lnSpc>
              <a:spcBef>
                <a:spcPts val="1400"/>
              </a:spcBef>
              <a:spcAft>
                <a:spcPts val="0"/>
              </a:spcAft>
              <a:buClr>
                <a:schemeClr val="accent1"/>
              </a:buClr>
              <a:buSzPct val="100000"/>
              <a:buFont typeface="Calibri"/>
              <a:buAutoNum type="arabicPeriod"/>
            </a:pPr>
            <a:r>
              <a:rPr lang="en-US" sz="2400" b="0" i="0" u="none" strike="noStrike" cap="none" baseline="0" dirty="0">
                <a:solidFill>
                  <a:srgbClr val="3F3F3F"/>
                </a:solidFill>
                <a:latin typeface="Calibri"/>
                <a:ea typeface="Calibri"/>
                <a:cs typeface="Calibri"/>
                <a:sym typeface="Calibri"/>
              </a:rPr>
              <a:t>Transmit / Receive Mode &amp; pulse switching capability </a:t>
            </a:r>
            <a:r>
              <a:rPr lang="en-US" sz="2400" b="0" i="0" u="none" strike="noStrike" cap="none" baseline="0" dirty="0" smtClean="0">
                <a:solidFill>
                  <a:srgbClr val="3F3F3F"/>
                </a:solidFill>
                <a:latin typeface="Calibri"/>
                <a:ea typeface="Calibri"/>
                <a:cs typeface="Calibri"/>
                <a:sym typeface="Calibri"/>
              </a:rPr>
              <a:t>inoperable</a:t>
            </a:r>
            <a:endParaRPr lang="en-US" sz="2400" b="0" i="0" u="none" strike="noStrike" cap="none" baseline="0" dirty="0">
              <a:solidFill>
                <a:srgbClr val="3F3F3F"/>
              </a:solidFill>
              <a:latin typeface="Calibri"/>
              <a:ea typeface="Calibri"/>
              <a:cs typeface="Calibri"/>
              <a:sym typeface="Calibri"/>
            </a:endParaRPr>
          </a:p>
          <a:p>
            <a:pPr marL="457200" marR="0" lvl="0" indent="-457200" algn="l" rtl="0">
              <a:lnSpc>
                <a:spcPct val="80000"/>
              </a:lnSpc>
              <a:spcBef>
                <a:spcPts val="1400"/>
              </a:spcBef>
              <a:spcAft>
                <a:spcPts val="0"/>
              </a:spcAft>
              <a:buClr>
                <a:schemeClr val="accent1"/>
              </a:buClr>
              <a:buSzPct val="100000"/>
              <a:buFont typeface="Calibri"/>
              <a:buAutoNum type="arabicPeriod"/>
            </a:pPr>
            <a:r>
              <a:rPr lang="en-US" sz="2400" b="0" i="0" u="none" strike="noStrike" cap="none" baseline="0" dirty="0">
                <a:solidFill>
                  <a:srgbClr val="3F3F3F"/>
                </a:solidFill>
                <a:latin typeface="Calibri"/>
                <a:ea typeface="Calibri"/>
                <a:cs typeface="Calibri"/>
                <a:sym typeface="Calibri"/>
              </a:rPr>
              <a:t>Signal Processing not implemented</a:t>
            </a:r>
          </a:p>
          <a:p>
            <a:pPr marL="457200" marR="0" lvl="0" indent="-457200" algn="l" rtl="0">
              <a:lnSpc>
                <a:spcPct val="80000"/>
              </a:lnSpc>
              <a:spcBef>
                <a:spcPts val="1400"/>
              </a:spcBef>
              <a:spcAft>
                <a:spcPts val="0"/>
              </a:spcAft>
              <a:buClr>
                <a:schemeClr val="accent1"/>
              </a:buClr>
              <a:buSzPct val="100000"/>
              <a:buFont typeface="Calibri"/>
              <a:buAutoNum type="arabicPeriod"/>
            </a:pPr>
            <a:r>
              <a:rPr lang="en-US" sz="2400" b="0" i="0" u="none" strike="noStrike" cap="none" baseline="0" dirty="0">
                <a:solidFill>
                  <a:srgbClr val="3F3F3F"/>
                </a:solidFill>
                <a:latin typeface="Calibri"/>
                <a:ea typeface="Calibri"/>
                <a:cs typeface="Calibri"/>
                <a:sym typeface="Calibri"/>
              </a:rPr>
              <a:t>Image display not implemented</a:t>
            </a:r>
          </a:p>
          <a:p>
            <a:pPr marL="91440" marR="0" lvl="0" indent="-91440" algn="l" rtl="0">
              <a:lnSpc>
                <a:spcPct val="80000"/>
              </a:lnSpc>
              <a:spcBef>
                <a:spcPts val="1400"/>
              </a:spcBef>
              <a:spcAft>
                <a:spcPts val="200"/>
              </a:spcAft>
              <a:buClr>
                <a:schemeClr val="accent1"/>
              </a:buClr>
              <a:buSzPct val="100000"/>
              <a:buFont typeface="Calibri"/>
              <a:buChar char=" "/>
            </a:pPr>
            <a:r>
              <a:rPr lang="en-US" sz="2400" b="0" i="0" u="none" strike="noStrike" cap="none" baseline="0" dirty="0">
                <a:solidFill>
                  <a:srgbClr val="3F3F3F"/>
                </a:solidFill>
                <a:latin typeface="Calibri"/>
                <a:ea typeface="Calibri"/>
                <a:cs typeface="Calibri"/>
                <a:sym typeface="Calibri"/>
              </a:rPr>
              <a:t/>
            </a:r>
            <a:br>
              <a:rPr lang="en-US" sz="2400" b="0" i="0" u="none" strike="noStrike" cap="none" baseline="0" dirty="0">
                <a:solidFill>
                  <a:srgbClr val="3F3F3F"/>
                </a:solidFill>
                <a:latin typeface="Calibri"/>
                <a:ea typeface="Calibri"/>
                <a:cs typeface="Calibri"/>
                <a:sym typeface="Calibri"/>
              </a:rPr>
            </a:br>
            <a:r>
              <a:rPr lang="en-US" sz="2400" b="0" i="0" u="none" strike="noStrike" cap="none" baseline="0" dirty="0">
                <a:solidFill>
                  <a:srgbClr val="3F3F3F"/>
                </a:solidFill>
                <a:latin typeface="Calibri"/>
                <a:ea typeface="Calibri"/>
                <a:cs typeface="Calibri"/>
                <a:sym typeface="Calibri"/>
              </a:rPr>
              <a:t/>
            </a:r>
            <a:br>
              <a:rPr lang="en-US" sz="2400" b="0" i="0" u="none" strike="noStrike" cap="none" baseline="0" dirty="0">
                <a:solidFill>
                  <a:srgbClr val="3F3F3F"/>
                </a:solidFill>
                <a:latin typeface="Calibri"/>
                <a:ea typeface="Calibri"/>
                <a:cs typeface="Calibri"/>
                <a:sym typeface="Calibri"/>
              </a:rPr>
            </a:br>
            <a:endParaRPr lang="en-US" sz="2400" b="0" i="0" u="none" strike="noStrike" cap="none" baseline="0" dirty="0">
              <a:solidFill>
                <a:srgbClr val="3F3F3F"/>
              </a:solidFill>
              <a:latin typeface="Calibri"/>
              <a:ea typeface="Calibri"/>
              <a:cs typeface="Calibri"/>
              <a:sym typeface="Calibri"/>
            </a:endParaRPr>
          </a:p>
        </p:txBody>
      </p:sp>
      <p:sp>
        <p:nvSpPr>
          <p:cNvPr id="165" name="Shape 165"/>
          <p:cNvSpPr txBox="1">
            <a:spLocks noGrp="1"/>
          </p:cNvSpPr>
          <p:nvPr>
            <p:ph type="ftr" idx="11"/>
          </p:nvPr>
        </p:nvSpPr>
        <p:spPr>
          <a:xfrm>
            <a:off x="3686185" y="6459785"/>
            <a:ext cx="4822803"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900" b="0" i="0" u="none" strike="noStrike" cap="none" baseline="0">
                <a:solidFill>
                  <a:srgbClr val="FFFFFF"/>
                </a:solidFill>
                <a:latin typeface="Calibri"/>
                <a:ea typeface="Calibri"/>
                <a:cs typeface="Calibri"/>
                <a:sym typeface="Calibri"/>
              </a:rPr>
              <a:t>SAR IMAGER</a:t>
            </a:r>
          </a:p>
        </p:txBody>
      </p:sp>
      <p:sp>
        <p:nvSpPr>
          <p:cNvPr id="166" name="Shape 166"/>
          <p:cNvSpPr txBox="1">
            <a:spLocks noGrp="1"/>
          </p:cNvSpPr>
          <p:nvPr>
            <p:ph type="sldNum" idx="12"/>
          </p:nvPr>
        </p:nvSpPr>
        <p:spPr>
          <a:xfrm>
            <a:off x="9900457" y="6459785"/>
            <a:ext cx="131202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050" b="0" i="0" u="none" strike="noStrike" cap="none" baseline="0">
                <a:solidFill>
                  <a:srgbClr val="FFFFFF"/>
                </a:solidFill>
                <a:latin typeface="Calibri"/>
                <a:ea typeface="Calibri"/>
                <a:cs typeface="Calibri"/>
                <a:sym typeface="Calibri"/>
              </a:rPr>
              <a:t>8</a:t>
            </a:fld>
            <a:endParaRPr lang="en-US" sz="1050" b="0" i="0" u="none" strike="noStrike" cap="none" baseline="0">
              <a:solidFill>
                <a:srgbClr val="FFFFFF"/>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Shape 548"/>
          <p:cNvSpPr txBox="1">
            <a:spLocks noGrp="1"/>
          </p:cNvSpPr>
          <p:nvPr>
            <p:ph type="title"/>
          </p:nvPr>
        </p:nvSpPr>
        <p:spPr>
          <a:xfrm>
            <a:off x="1097279" y="286603"/>
            <a:ext cx="10058399" cy="1450756"/>
          </a:xfrm>
          <a:prstGeom prst="rect">
            <a:avLst/>
          </a:prstGeom>
          <a:noFill/>
          <a:ln>
            <a:noFill/>
          </a:ln>
        </p:spPr>
        <p:txBody>
          <a:bodyPr lIns="91425" tIns="45700" rIns="91425" bIns="45700" anchor="b" anchorCtr="0">
            <a:noAutofit/>
          </a:bodyPr>
          <a:lstStyle/>
          <a:p>
            <a:pPr marL="0" marR="0" lvl="0" indent="0" algn="l" rtl="0">
              <a:lnSpc>
                <a:spcPct val="85000"/>
              </a:lnSpc>
              <a:spcBef>
                <a:spcPts val="0"/>
              </a:spcBef>
              <a:buClr>
                <a:srgbClr val="3F3F3F"/>
              </a:buClr>
              <a:buSzPct val="25000"/>
              <a:buFont typeface="Calibri"/>
              <a:buNone/>
            </a:pPr>
            <a:r>
              <a:rPr lang="en-US" sz="4800" b="0" i="0" u="none" strike="noStrike" cap="none" baseline="0" dirty="0">
                <a:solidFill>
                  <a:srgbClr val="3F3F3F"/>
                </a:solidFill>
                <a:latin typeface="Calibri"/>
                <a:ea typeface="Calibri"/>
                <a:cs typeface="Calibri"/>
                <a:sym typeface="Calibri"/>
              </a:rPr>
              <a:t>Goals and Objectives for 2015</a:t>
            </a:r>
          </a:p>
        </p:txBody>
      </p:sp>
      <p:sp>
        <p:nvSpPr>
          <p:cNvPr id="549" name="Shape 549"/>
          <p:cNvSpPr txBox="1">
            <a:spLocks noGrp="1"/>
          </p:cNvSpPr>
          <p:nvPr>
            <p:ph type="body" idx="1"/>
          </p:nvPr>
        </p:nvSpPr>
        <p:spPr>
          <a:xfrm>
            <a:off x="1097279" y="1845733"/>
            <a:ext cx="4937760" cy="4023358"/>
          </a:xfrm>
          <a:prstGeom prst="rect">
            <a:avLst/>
          </a:prstGeom>
          <a:noFill/>
          <a:ln>
            <a:noFill/>
          </a:ln>
        </p:spPr>
        <p:txBody>
          <a:bodyPr lIns="0" tIns="45700" rIns="0" bIns="45700" anchor="t" anchorCtr="0">
            <a:noAutofit/>
          </a:bodyPr>
          <a:lstStyle/>
          <a:p>
            <a:pPr marL="342900" indent="-342900">
              <a:spcBef>
                <a:spcPts val="0"/>
              </a:spcBef>
              <a:spcAft>
                <a:spcPts val="0"/>
              </a:spcAft>
              <a:buSzPct val="100000"/>
              <a:buFont typeface="Arial" panose="020B0604020202020204" pitchFamily="34" charset="0"/>
              <a:buChar char="•"/>
            </a:pPr>
            <a:r>
              <a:rPr lang="en-US" sz="2000" b="1" i="0" u="none" strike="noStrike" cap="none" baseline="0" dirty="0" smtClean="0">
                <a:solidFill>
                  <a:srgbClr val="3F3F3F"/>
                </a:solidFill>
                <a:latin typeface="Calibri"/>
                <a:ea typeface="Calibri"/>
                <a:cs typeface="Calibri"/>
                <a:sym typeface="Calibri"/>
              </a:rPr>
              <a:t>Verify Electrical System</a:t>
            </a:r>
          </a:p>
          <a:p>
            <a:pPr marL="635508" lvl="1" indent="-342900">
              <a:spcBef>
                <a:spcPts val="0"/>
              </a:spcBef>
              <a:spcAft>
                <a:spcPts val="0"/>
              </a:spcAft>
              <a:buSzPct val="100000"/>
              <a:buFont typeface="Arial" panose="020B0604020202020204" pitchFamily="34" charset="0"/>
              <a:buChar char="•"/>
            </a:pPr>
            <a:r>
              <a:rPr lang="en-US" sz="1800" b="0" i="0" u="none" strike="noStrike" cap="none" baseline="0" dirty="0" smtClean="0">
                <a:solidFill>
                  <a:srgbClr val="3F3F3F"/>
                </a:solidFill>
                <a:latin typeface="Calibri"/>
                <a:ea typeface="Calibri"/>
                <a:cs typeface="Calibri"/>
                <a:sym typeface="Calibri"/>
              </a:rPr>
              <a:t>Complete up to </a:t>
            </a:r>
            <a:r>
              <a:rPr lang="en-US" dirty="0"/>
              <a:t>T</a:t>
            </a:r>
            <a:r>
              <a:rPr lang="en-US" sz="1800" b="0" i="0" u="none" strike="noStrike" cap="none" baseline="0" dirty="0" smtClean="0">
                <a:solidFill>
                  <a:srgbClr val="3F3F3F"/>
                </a:solidFill>
                <a:latin typeface="Calibri"/>
                <a:ea typeface="Calibri"/>
                <a:cs typeface="Calibri"/>
                <a:sym typeface="Calibri"/>
              </a:rPr>
              <a:t>est Plan </a:t>
            </a:r>
            <a:r>
              <a:rPr lang="en-US" dirty="0" smtClean="0"/>
              <a:t>FA</a:t>
            </a:r>
            <a:r>
              <a:rPr lang="en-US" sz="1800" b="0" i="0" u="none" strike="noStrike" cap="none" baseline="0" dirty="0" smtClean="0">
                <a:solidFill>
                  <a:srgbClr val="3F3F3F"/>
                </a:solidFill>
                <a:latin typeface="Calibri"/>
                <a:ea typeface="Calibri"/>
                <a:cs typeface="Calibri"/>
                <a:sym typeface="Calibri"/>
              </a:rPr>
              <a:t>15-TXIF-004 by mid November</a:t>
            </a:r>
          </a:p>
          <a:p>
            <a:pPr marL="635508" lvl="1" indent="-342900">
              <a:spcBef>
                <a:spcPts val="0"/>
              </a:spcBef>
              <a:spcAft>
                <a:spcPts val="0"/>
              </a:spcAft>
              <a:buSzPct val="100000"/>
              <a:buFont typeface="Arial" panose="020B0604020202020204" pitchFamily="34" charset="0"/>
              <a:buChar char="•"/>
            </a:pPr>
            <a:r>
              <a:rPr lang="en-US" dirty="0" smtClean="0"/>
              <a:t>Full functionality of TX chain by end of semester</a:t>
            </a:r>
            <a:endParaRPr lang="en-US" sz="1800" b="0" i="0" u="none" strike="noStrike" cap="none" baseline="0" dirty="0" smtClean="0">
              <a:solidFill>
                <a:srgbClr val="3F3F3F"/>
              </a:solidFill>
              <a:latin typeface="Calibri"/>
              <a:ea typeface="Calibri"/>
              <a:cs typeface="Calibri"/>
              <a:sym typeface="Calibri"/>
            </a:endParaRPr>
          </a:p>
          <a:p>
            <a:pPr marL="635508" lvl="1" indent="-342900">
              <a:spcBef>
                <a:spcPts val="0"/>
              </a:spcBef>
              <a:spcAft>
                <a:spcPts val="0"/>
              </a:spcAft>
              <a:buSzPct val="100000"/>
              <a:buFont typeface="Arial" panose="020B0604020202020204" pitchFamily="34" charset="0"/>
              <a:buChar char="•"/>
            </a:pPr>
            <a:endParaRPr lang="en-US" sz="1200" b="0" i="0" u="none" strike="noStrike" cap="none" baseline="0" dirty="0">
              <a:solidFill>
                <a:srgbClr val="3F3F3F"/>
              </a:solidFill>
              <a:latin typeface="Calibri"/>
              <a:ea typeface="Calibri"/>
              <a:cs typeface="Calibri"/>
              <a:sym typeface="Calibri"/>
            </a:endParaRPr>
          </a:p>
          <a:p>
            <a:pPr marL="342900" indent="-342900">
              <a:spcBef>
                <a:spcPts val="1400"/>
              </a:spcBef>
              <a:spcAft>
                <a:spcPts val="0"/>
              </a:spcAft>
              <a:buSzPct val="100000"/>
              <a:buFont typeface="Arial" panose="020B0604020202020204" pitchFamily="34" charset="0"/>
              <a:buChar char="•"/>
            </a:pPr>
            <a:r>
              <a:rPr lang="en-US" sz="2000" b="1" i="0" u="none" strike="noStrike" cap="none" baseline="0" dirty="0" smtClean="0">
                <a:solidFill>
                  <a:srgbClr val="3F3F3F"/>
                </a:solidFill>
                <a:sym typeface="Calibri"/>
              </a:rPr>
              <a:t>Optimize FPGA </a:t>
            </a:r>
            <a:r>
              <a:rPr lang="en-US" b="1" dirty="0" smtClean="0"/>
              <a:t>P</a:t>
            </a:r>
            <a:r>
              <a:rPr lang="en-US" sz="2000" b="1" i="0" u="none" strike="noStrike" cap="none" baseline="0" dirty="0" smtClean="0">
                <a:solidFill>
                  <a:srgbClr val="3F3F3F"/>
                </a:solidFill>
                <a:sym typeface="Calibri"/>
              </a:rPr>
              <a:t>rograming</a:t>
            </a:r>
          </a:p>
          <a:p>
            <a:pPr marL="635508" lvl="1" indent="-342900">
              <a:spcBef>
                <a:spcPts val="1400"/>
              </a:spcBef>
              <a:spcAft>
                <a:spcPts val="0"/>
              </a:spcAft>
              <a:buSzPct val="100000"/>
              <a:buFont typeface="Arial" panose="020B0604020202020204" pitchFamily="34" charset="0"/>
              <a:buChar char="•"/>
            </a:pPr>
            <a:r>
              <a:rPr lang="en-US" sz="1800" dirty="0" smtClean="0"/>
              <a:t>Comment, debug, &amp; streamline what’s salvageable from last year’s code by mid November</a:t>
            </a:r>
            <a:endParaRPr lang="en-US" sz="1800" b="0" i="0" u="none" strike="noStrike" cap="none" baseline="0" dirty="0">
              <a:solidFill>
                <a:srgbClr val="3F3F3F"/>
              </a:solidFill>
              <a:latin typeface="Calibri"/>
              <a:ea typeface="Calibri"/>
              <a:cs typeface="Calibri"/>
              <a:sym typeface="Calibri"/>
            </a:endParaRPr>
          </a:p>
          <a:p>
            <a:pPr marL="342900" indent="-342900">
              <a:spcBef>
                <a:spcPts val="1400"/>
              </a:spcBef>
              <a:spcAft>
                <a:spcPts val="0"/>
              </a:spcAft>
              <a:buSzPct val="100000"/>
              <a:buFont typeface="Arial" panose="020B0604020202020204" pitchFamily="34" charset="0"/>
              <a:buChar char="•"/>
            </a:pPr>
            <a:r>
              <a:rPr lang="en-US" sz="2000" b="1" i="0" u="none" strike="noStrike" cap="none" baseline="0" dirty="0" smtClean="0">
                <a:solidFill>
                  <a:srgbClr val="3F3F3F"/>
                </a:solidFill>
                <a:latin typeface="Calibri"/>
                <a:ea typeface="Calibri"/>
                <a:cs typeface="Calibri"/>
                <a:sym typeface="Calibri"/>
              </a:rPr>
              <a:t>FPGA</a:t>
            </a:r>
            <a:r>
              <a:rPr lang="en-US" sz="2000" b="1" i="0" u="none" strike="noStrike" cap="none" dirty="0" smtClean="0">
                <a:solidFill>
                  <a:srgbClr val="3F3F3F"/>
                </a:solidFill>
                <a:latin typeface="Calibri"/>
                <a:ea typeface="Calibri"/>
                <a:cs typeface="Calibri"/>
                <a:sym typeface="Calibri"/>
              </a:rPr>
              <a:t> Software Development</a:t>
            </a:r>
          </a:p>
          <a:p>
            <a:pPr marL="635508" lvl="1" indent="-342900">
              <a:spcBef>
                <a:spcPts val="1400"/>
              </a:spcBef>
              <a:spcAft>
                <a:spcPts val="0"/>
              </a:spcAft>
              <a:buSzPct val="100000"/>
              <a:buFont typeface="Arial" panose="020B0604020202020204" pitchFamily="34" charset="0"/>
              <a:buChar char="•"/>
            </a:pPr>
            <a:r>
              <a:rPr lang="en-US" sz="1800" b="0" i="0" u="none" strike="noStrike" cap="none" baseline="0" dirty="0" smtClean="0">
                <a:solidFill>
                  <a:srgbClr val="3F3F3F"/>
                </a:solidFill>
                <a:latin typeface="Calibri"/>
                <a:ea typeface="Calibri"/>
                <a:cs typeface="Calibri"/>
                <a:sym typeface="Calibri"/>
              </a:rPr>
              <a:t> Pseudocode</a:t>
            </a:r>
            <a:r>
              <a:rPr lang="en-US" sz="1800" b="0" i="0" u="none" strike="noStrike" cap="none" dirty="0" smtClean="0">
                <a:solidFill>
                  <a:srgbClr val="3F3F3F"/>
                </a:solidFill>
                <a:latin typeface="Calibri"/>
                <a:ea typeface="Calibri"/>
                <a:cs typeface="Calibri"/>
                <a:sym typeface="Calibri"/>
              </a:rPr>
              <a:t> for new code by mid November</a:t>
            </a:r>
            <a:endParaRPr lang="en-US" sz="1800" b="0" i="0" u="none" strike="noStrike" cap="none" baseline="0" dirty="0" smtClean="0">
              <a:solidFill>
                <a:srgbClr val="3F3F3F"/>
              </a:solidFill>
              <a:latin typeface="Calibri"/>
              <a:ea typeface="Calibri"/>
              <a:cs typeface="Calibri"/>
              <a:sym typeface="Calibri"/>
            </a:endParaRPr>
          </a:p>
          <a:p>
            <a:pPr>
              <a:spcBef>
                <a:spcPts val="1400"/>
              </a:spcBef>
              <a:buFont typeface="Arial" panose="020B0604020202020204" pitchFamily="34" charset="0"/>
              <a:buChar char="•"/>
            </a:pPr>
            <a:endParaRPr sz="2000" b="0" i="0" u="none" strike="noStrike" cap="none" baseline="0" dirty="0">
              <a:solidFill>
                <a:srgbClr val="3F3F3F"/>
              </a:solidFill>
              <a:latin typeface="Calibri"/>
              <a:ea typeface="Calibri"/>
              <a:cs typeface="Calibri"/>
              <a:sym typeface="Calibri"/>
            </a:endParaRPr>
          </a:p>
        </p:txBody>
      </p:sp>
      <p:sp>
        <p:nvSpPr>
          <p:cNvPr id="550" name="Shape 550"/>
          <p:cNvSpPr txBox="1">
            <a:spLocks noGrp="1"/>
          </p:cNvSpPr>
          <p:nvPr>
            <p:ph type="body" idx="2"/>
          </p:nvPr>
        </p:nvSpPr>
        <p:spPr>
          <a:xfrm>
            <a:off x="6217919" y="1845734"/>
            <a:ext cx="4937760" cy="4023360"/>
          </a:xfrm>
          <a:prstGeom prst="rect">
            <a:avLst/>
          </a:prstGeom>
          <a:noFill/>
          <a:ln>
            <a:noFill/>
          </a:ln>
        </p:spPr>
        <p:txBody>
          <a:bodyPr lIns="0" tIns="45700" rIns="0" bIns="45700" anchor="t" anchorCtr="0">
            <a:noAutofit/>
          </a:bodyPr>
          <a:lstStyle/>
          <a:p>
            <a:pPr marL="342900" indent="-342900">
              <a:spcBef>
                <a:spcPts val="0"/>
              </a:spcBef>
              <a:spcAft>
                <a:spcPts val="0"/>
              </a:spcAft>
              <a:buSzPct val="100000"/>
              <a:buFont typeface="Arial" panose="020B0604020202020204" pitchFamily="34" charset="0"/>
              <a:buChar char="•"/>
            </a:pPr>
            <a:r>
              <a:rPr lang="en-US" b="1" dirty="0" smtClean="0"/>
              <a:t>Re-design Mechanical Structure</a:t>
            </a:r>
          </a:p>
          <a:p>
            <a:pPr marL="635508" lvl="1" indent="-342900">
              <a:spcBef>
                <a:spcPts val="600"/>
              </a:spcBef>
              <a:spcAft>
                <a:spcPts val="0"/>
              </a:spcAft>
              <a:buSzPct val="100000"/>
              <a:buFont typeface="Arial" panose="020B0604020202020204" pitchFamily="34" charset="0"/>
              <a:buChar char="•"/>
            </a:pPr>
            <a:r>
              <a:rPr lang="en-US" dirty="0"/>
              <a:t>Optimize for weight, maneuverability and </a:t>
            </a:r>
            <a:r>
              <a:rPr lang="en-US" dirty="0" smtClean="0"/>
              <a:t>stability (ME Team 18 leading)</a:t>
            </a:r>
          </a:p>
          <a:p>
            <a:pPr marL="1001268" lvl="3" indent="-342900">
              <a:spcBef>
                <a:spcPts val="600"/>
              </a:spcBef>
              <a:spcAft>
                <a:spcPts val="0"/>
              </a:spcAft>
              <a:buSzPct val="100000"/>
              <a:buFont typeface="Arial" panose="020B0604020202020204" pitchFamily="34" charset="0"/>
              <a:buChar char="•"/>
            </a:pPr>
            <a:r>
              <a:rPr lang="en-US" dirty="0" smtClean="0"/>
              <a:t>Target weight: 80lbs </a:t>
            </a:r>
          </a:p>
          <a:p>
            <a:pPr marL="635508" lvl="1" indent="-342900">
              <a:spcBef>
                <a:spcPts val="600"/>
              </a:spcBef>
              <a:spcAft>
                <a:spcPts val="0"/>
              </a:spcAft>
              <a:buSzPct val="100000"/>
              <a:buFont typeface="Arial" panose="020B0604020202020204" pitchFamily="34" charset="0"/>
              <a:buChar char="•"/>
            </a:pPr>
            <a:r>
              <a:rPr lang="en-US" dirty="0" smtClean="0"/>
              <a:t>Minimize cost</a:t>
            </a:r>
          </a:p>
          <a:p>
            <a:pPr marL="1001268" lvl="3" indent="-342900">
              <a:spcBef>
                <a:spcPts val="600"/>
              </a:spcBef>
              <a:spcAft>
                <a:spcPts val="0"/>
              </a:spcAft>
              <a:buSzPct val="100000"/>
              <a:buFont typeface="Arial" panose="020B0604020202020204" pitchFamily="34" charset="0"/>
              <a:buChar char="•"/>
            </a:pPr>
            <a:r>
              <a:rPr lang="en-US" dirty="0" smtClean="0"/>
              <a:t>Less than $5,000 for full re-design (ME Team 18 &amp; ECE Team 7)</a:t>
            </a:r>
            <a:endParaRPr lang="en-US" dirty="0"/>
          </a:p>
          <a:p>
            <a:pPr marL="635508" lvl="1" indent="-342900">
              <a:spcBef>
                <a:spcPts val="600"/>
              </a:spcBef>
              <a:spcAft>
                <a:spcPts val="0"/>
              </a:spcAft>
              <a:buSzPct val="100000"/>
              <a:buFont typeface="Arial" panose="020B0604020202020204" pitchFamily="34" charset="0"/>
              <a:buChar char="•"/>
            </a:pPr>
            <a:r>
              <a:rPr lang="en-US" sz="1800" b="0" i="0" u="none" strike="noStrike" cap="none" baseline="0" dirty="0" smtClean="0">
                <a:solidFill>
                  <a:srgbClr val="3F3F3F"/>
                </a:solidFill>
                <a:latin typeface="Calibri"/>
                <a:ea typeface="Calibri"/>
                <a:cs typeface="Calibri"/>
                <a:sym typeface="Calibri"/>
              </a:rPr>
              <a:t>Final design proposal by second week in November (ME Team 18 leading)</a:t>
            </a:r>
          </a:p>
          <a:p>
            <a:pPr marL="91440" marR="0" lvl="0" indent="35560" algn="l" rtl="0">
              <a:lnSpc>
                <a:spcPct val="90000"/>
              </a:lnSpc>
              <a:spcBef>
                <a:spcPts val="1400"/>
              </a:spcBef>
              <a:spcAft>
                <a:spcPts val="200"/>
              </a:spcAft>
              <a:buClr>
                <a:schemeClr val="accent1"/>
              </a:buClr>
              <a:buFont typeface="Calibri"/>
              <a:buNone/>
            </a:pPr>
            <a:endParaRPr sz="2000" b="0" i="0" u="none" strike="noStrike" cap="none" baseline="0" dirty="0">
              <a:solidFill>
                <a:srgbClr val="3F3F3F"/>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rgbClr val="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TotalTime>
  <Words>1718</Words>
  <Application>Microsoft Office PowerPoint</Application>
  <PresentationFormat>Widescreen</PresentationFormat>
  <Paragraphs>377</Paragraphs>
  <Slides>38</Slides>
  <Notes>36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Retrospect</vt:lpstr>
      <vt:lpstr>Synthetic Aperture Radar Imager   ECE Team 7</vt:lpstr>
      <vt:lpstr>Outline</vt:lpstr>
      <vt:lpstr>Project Overview  Current Status  Goals and Objectives </vt:lpstr>
      <vt:lpstr>PROJECT OVERVIEW</vt:lpstr>
      <vt:lpstr>Synthetic Aperture Radar (SAR) Imager</vt:lpstr>
      <vt:lpstr>Application Example</vt:lpstr>
      <vt:lpstr>PowerPoint Presentation</vt:lpstr>
      <vt:lpstr>CURRENT STATUS (ELECTRICAL)</vt:lpstr>
      <vt:lpstr>Goals and Objectives for 2015</vt:lpstr>
      <vt:lpstr>Scope and Prototype Customer Needs and Product Specs (Electrical) Image Formation</vt:lpstr>
      <vt:lpstr>SCOPE</vt:lpstr>
      <vt:lpstr>CUSTOMER NEEDS AND PRODUCT SPECIFICATIONS</vt:lpstr>
      <vt:lpstr>PowerPoint Presentation</vt:lpstr>
      <vt:lpstr>FPGA Software Top-Down Functional Diagram Software Development</vt:lpstr>
      <vt:lpstr>FPGA</vt:lpstr>
      <vt:lpstr>Software Top-Down Functional Diagram</vt:lpstr>
      <vt:lpstr>SOFTWARE DEVELOPMENT </vt:lpstr>
      <vt:lpstr>  Current Status (Mechanical) Challenges &amp; Design Considerations (Mechanical)</vt:lpstr>
      <vt:lpstr>Current State: Mechanical - Structure</vt:lpstr>
      <vt:lpstr>Current State: Mechanical - Horn Holders</vt:lpstr>
      <vt:lpstr>Current State: Mechanical - Component Box</vt:lpstr>
      <vt:lpstr>Mechanical Design Concepts </vt:lpstr>
      <vt:lpstr>Design Concepts – Structure Design A (80-20)</vt:lpstr>
      <vt:lpstr>Concept Evaluation – Structure</vt:lpstr>
      <vt:lpstr>Design Concepts – Horn Holder Design C (Covered Tilt)</vt:lpstr>
      <vt:lpstr>Concepts Evaluation – Horn Holder Pros </vt:lpstr>
      <vt:lpstr>Component Box A</vt:lpstr>
      <vt:lpstr>Component Box B</vt:lpstr>
      <vt:lpstr>  Gantt Chart &amp; Budget</vt:lpstr>
      <vt:lpstr>Gantt Chart</vt:lpstr>
      <vt:lpstr>Budget</vt:lpstr>
      <vt:lpstr>SUMMARY</vt:lpstr>
      <vt:lpstr>Questions?</vt:lpstr>
      <vt:lpstr>           Table of Test Plans</vt:lpstr>
      <vt:lpstr>Design Concepts – Horn Holder Design A (Articulating Arm)</vt:lpstr>
      <vt:lpstr>Design Concepts – Horn Holder Design B (Handle Tilt)</vt:lpstr>
      <vt:lpstr>Design Concepts – Structure Design B (Fabricated Al)</vt:lpstr>
      <vt:lpstr>House of Quality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Synthetic Aperture Radar Imager  ECE Team 7</dc:title>
  <dc:creator>kegan Stack</dc:creator>
  <cp:lastModifiedBy>studentpro</cp:lastModifiedBy>
  <cp:revision>34</cp:revision>
  <dcterms:modified xsi:type="dcterms:W3CDTF">2015-10-23T14:41:45Z</dcterms:modified>
</cp:coreProperties>
</file>